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723" r:id="rId2"/>
    <p:sldMasterId id="2147483735" r:id="rId3"/>
    <p:sldMasterId id="2147483747" r:id="rId4"/>
    <p:sldMasterId id="2147483759" r:id="rId5"/>
  </p:sldMasterIdLst>
  <p:notesMasterIdLst>
    <p:notesMasterId r:id="rId41"/>
  </p:notesMasterIdLst>
  <p:sldIdLst>
    <p:sldId id="262" r:id="rId6"/>
    <p:sldId id="265" r:id="rId7"/>
    <p:sldId id="264" r:id="rId8"/>
    <p:sldId id="258" r:id="rId9"/>
    <p:sldId id="259" r:id="rId10"/>
    <p:sldId id="260" r:id="rId11"/>
    <p:sldId id="291" r:id="rId12"/>
    <p:sldId id="268" r:id="rId13"/>
    <p:sldId id="269" r:id="rId14"/>
    <p:sldId id="270" r:id="rId15"/>
    <p:sldId id="273" r:id="rId16"/>
    <p:sldId id="292" r:id="rId17"/>
    <p:sldId id="275" r:id="rId18"/>
    <p:sldId id="276" r:id="rId19"/>
    <p:sldId id="277" r:id="rId20"/>
    <p:sldId id="293" r:id="rId21"/>
    <p:sldId id="304" r:id="rId22"/>
    <p:sldId id="294" r:id="rId23"/>
    <p:sldId id="282" r:id="rId24"/>
    <p:sldId id="284" r:id="rId25"/>
    <p:sldId id="290" r:id="rId26"/>
    <p:sldId id="285" r:id="rId27"/>
    <p:sldId id="289" r:id="rId28"/>
    <p:sldId id="287" r:id="rId29"/>
    <p:sldId id="288" r:id="rId30"/>
    <p:sldId id="295" r:id="rId31"/>
    <p:sldId id="300" r:id="rId32"/>
    <p:sldId id="296" r:id="rId33"/>
    <p:sldId id="301" r:id="rId34"/>
    <p:sldId id="303" r:id="rId35"/>
    <p:sldId id="297" r:id="rId36"/>
    <p:sldId id="298" r:id="rId37"/>
    <p:sldId id="305" r:id="rId38"/>
    <p:sldId id="302" r:id="rId39"/>
    <p:sldId id="306" r:id="rId4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35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C1B3"/>
    <a:srgbClr val="CC00FF"/>
    <a:srgbClr val="D731B7"/>
    <a:srgbClr val="FF00FF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92"/>
    <p:restoredTop sz="94671"/>
  </p:normalViewPr>
  <p:slideViewPr>
    <p:cSldViewPr>
      <p:cViewPr varScale="1">
        <p:scale>
          <a:sx n="67" d="100"/>
          <a:sy n="67" d="100"/>
        </p:scale>
        <p:origin x="164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AEE64-115C-4B93-938B-0937F839E7CB}" type="datetimeFigureOut">
              <a:rPr lang="it-IT" smtClean="0"/>
              <a:t>07/01/2018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8814D-6347-4B71-90BB-7B3E153569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0903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151C0-40A3-4970-8B5D-40510EF10620}" type="slidenum">
              <a:rPr lang="it-IT" smtClean="0">
                <a:solidFill>
                  <a:prstClr val="black"/>
                </a:solidFill>
              </a:rPr>
              <a:pPr/>
              <a:t>14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57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151C0-40A3-4970-8B5D-40510EF10620}" type="slidenum">
              <a:rPr lang="it-IT" smtClean="0">
                <a:solidFill>
                  <a:prstClr val="black"/>
                </a:solidFill>
              </a:rPr>
              <a:pPr/>
              <a:t>15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278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8814D-6347-4B71-90BB-7B3E153569FF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7749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8814D-6347-4B71-90BB-7B3E153569FF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5676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634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60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691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252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503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638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241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209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62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8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43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0534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9072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574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725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9345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864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202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0887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836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9526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87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6361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774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1308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1554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13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1849E-EEE8-4C36-83D6-193A97C9CE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9811-67CA-45CA-AD0E-59F6BE0945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0780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1849E-EEE8-4C36-83D6-193A97C9CE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9811-67CA-45CA-AD0E-59F6BE0945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5030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1849E-EEE8-4C36-83D6-193A97C9CE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9811-67CA-45CA-AD0E-59F6BE0945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0068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1849E-EEE8-4C36-83D6-193A97C9CE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9811-67CA-45CA-AD0E-59F6BE0945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218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1849E-EEE8-4C36-83D6-193A97C9CE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9811-67CA-45CA-AD0E-59F6BE0945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2715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1849E-EEE8-4C36-83D6-193A97C9CE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9811-67CA-45CA-AD0E-59F6BE0945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35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8389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1849E-EEE8-4C36-83D6-193A97C9CE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9811-67CA-45CA-AD0E-59F6BE0945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8190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1849E-EEE8-4C36-83D6-193A97C9CE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9811-67CA-45CA-AD0E-59F6BE0945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6327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1849E-EEE8-4C36-83D6-193A97C9CE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9811-67CA-45CA-AD0E-59F6BE0945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778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1849E-EEE8-4C36-83D6-193A97C9CE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9811-67CA-45CA-AD0E-59F6BE0945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4349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1849E-EEE8-4C36-83D6-193A97C9CE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9811-67CA-45CA-AD0E-59F6BE0945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6456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1849E-EEE8-4C36-83D6-193A97C9CE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9811-67CA-45CA-AD0E-59F6BE0945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3233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1849E-EEE8-4C36-83D6-193A97C9CE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9811-67CA-45CA-AD0E-59F6BE0945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94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1849E-EEE8-4C36-83D6-193A97C9CE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9811-67CA-45CA-AD0E-59F6BE0945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085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1849E-EEE8-4C36-83D6-193A97C9CE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9811-67CA-45CA-AD0E-59F6BE0945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290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1849E-EEE8-4C36-83D6-193A97C9CE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9811-67CA-45CA-AD0E-59F6BE0945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579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1996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1849E-EEE8-4C36-83D6-193A97C9CE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9811-67CA-45CA-AD0E-59F6BE0945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8343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1849E-EEE8-4C36-83D6-193A97C9CE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9811-67CA-45CA-AD0E-59F6BE0945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4169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1849E-EEE8-4C36-83D6-193A97C9CE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9811-67CA-45CA-AD0E-59F6BE0945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0651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1849E-EEE8-4C36-83D6-193A97C9CE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9811-67CA-45CA-AD0E-59F6BE0945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0096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1849E-EEE8-4C36-83D6-193A97C9CE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9811-67CA-45CA-AD0E-59F6BE0945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587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1849E-EEE8-4C36-83D6-193A97C9CE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49811-67CA-45CA-AD0E-59F6BE0945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616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2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387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771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140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4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73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DB9DF-45C2-4ABF-BB71-C1A3DB378B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BE8C8-C01D-4D5D-BA5D-F569F4FEE7C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436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1849E-EEE8-4C36-83D6-193A97C9CE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49811-67CA-45CA-AD0E-59F6BE0945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960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1849E-EEE8-4C36-83D6-193A97C9CE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49811-67CA-45CA-AD0E-59F6BE0945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88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/>
          </a:bodyPr>
          <a:lstStyle/>
          <a:p>
            <a:r>
              <a:rPr lang="it-IT" sz="6000" dirty="0" smtClean="0">
                <a:solidFill>
                  <a:srgbClr val="FF0000"/>
                </a:solidFill>
                <a:latin typeface="Algerian" pitchFamily="82" charset="0"/>
              </a:rPr>
              <a:t>GET SMART 2  </a:t>
            </a:r>
            <a:endParaRPr lang="it-IT" sz="6000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5400" dirty="0" smtClean="0">
                <a:latin typeface="Algerian" pitchFamily="82" charset="0"/>
              </a:rPr>
              <a:t> 2^D  CLASS:</a:t>
            </a:r>
          </a:p>
          <a:p>
            <a:pPr marL="0" indent="0">
              <a:buNone/>
            </a:pPr>
            <a:r>
              <a:rPr lang="it-IT" sz="4000" dirty="0" smtClean="0">
                <a:latin typeface="Algerian" pitchFamily="82" charset="0"/>
              </a:rPr>
              <a:t>NEW WORDS AND VERBS</a:t>
            </a:r>
          </a:p>
          <a:p>
            <a:pPr marL="0" indent="0">
              <a:buNone/>
            </a:pPr>
            <a:r>
              <a:rPr lang="it-IT" sz="4000" dirty="0" smtClean="0">
                <a:latin typeface="Algerian" pitchFamily="82" charset="0"/>
              </a:rPr>
              <a:t>EXPRESSIONS AND FUNCTIONS</a:t>
            </a:r>
          </a:p>
          <a:p>
            <a:pPr marL="0" indent="0">
              <a:buNone/>
            </a:pPr>
            <a:r>
              <a:rPr lang="it-IT" sz="4000" dirty="0" smtClean="0">
                <a:latin typeface="Algerian" pitchFamily="82" charset="0"/>
              </a:rPr>
              <a:t>GRAMMAR IN ENGLISH</a:t>
            </a:r>
          </a:p>
          <a:p>
            <a:pPr marL="0" indent="0">
              <a:buNone/>
            </a:pPr>
            <a:r>
              <a:rPr lang="it-IT" sz="4000" dirty="0">
                <a:latin typeface="Algerian" pitchFamily="82" charset="0"/>
              </a:rPr>
              <a:t> </a:t>
            </a:r>
            <a:r>
              <a:rPr lang="it-IT" sz="4000" dirty="0" smtClean="0">
                <a:latin typeface="Algerian" pitchFamily="82" charset="0"/>
              </a:rPr>
              <a:t>        </a:t>
            </a:r>
            <a:r>
              <a:rPr lang="it-IT" sz="5400" dirty="0" smtClean="0">
                <a:solidFill>
                  <a:srgbClr val="FF0000"/>
                </a:solidFill>
                <a:latin typeface="Algerian" pitchFamily="82" charset="0"/>
              </a:rPr>
              <a:t>SCHOOL YEAR 2016-17</a:t>
            </a:r>
          </a:p>
          <a:p>
            <a:pPr marL="0" indent="0">
              <a:buNone/>
            </a:pPr>
            <a:r>
              <a:rPr lang="it-IT" sz="4000" dirty="0" smtClean="0">
                <a:solidFill>
                  <a:srgbClr val="FF0000"/>
                </a:solidFill>
                <a:latin typeface="Algerian" pitchFamily="82" charset="0"/>
              </a:rPr>
              <a:t>COTUGNO-CARDUCCI-GIOVANNI XXIII</a:t>
            </a:r>
          </a:p>
          <a:p>
            <a:pPr marL="0" indent="0">
              <a:buNone/>
            </a:pPr>
            <a:r>
              <a:rPr lang="it-IT" sz="4000" dirty="0">
                <a:solidFill>
                  <a:srgbClr val="FF0000"/>
                </a:solidFill>
                <a:latin typeface="Algerian" pitchFamily="82" charset="0"/>
              </a:rPr>
              <a:t> </a:t>
            </a:r>
            <a:r>
              <a:rPr lang="it-IT" sz="4000" dirty="0" smtClean="0">
                <a:solidFill>
                  <a:srgbClr val="FF0000"/>
                </a:solidFill>
                <a:latin typeface="Algerian" pitchFamily="82" charset="0"/>
              </a:rPr>
              <a:t>              SECONDARY SCHOOL</a:t>
            </a:r>
          </a:p>
          <a:p>
            <a:pPr marL="0" indent="0">
              <a:buNone/>
            </a:pPr>
            <a:endParaRPr lang="it-IT" sz="4000" dirty="0">
              <a:latin typeface="Algerian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122" y="1274863"/>
            <a:ext cx="1875881" cy="244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riana Grande - One Last Time (Lyric Video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92696" y="3429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508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908">
        <p:cut/>
      </p:transition>
    </mc:Choice>
    <mc:Fallback xmlns="">
      <p:transition advTm="11908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9525" y="2730501"/>
            <a:ext cx="2686051" cy="1244600"/>
          </a:xfrm>
        </p:spPr>
        <p:txBody>
          <a:bodyPr/>
          <a:lstStyle/>
          <a:p>
            <a:r>
              <a:rPr lang="it-IT" sz="36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Drums</a:t>
            </a:r>
            <a:r>
              <a:rPr lang="it-IT" sz="36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-rap</a:t>
            </a:r>
            <a:endParaRPr lang="it-IT" sz="3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 useBgFill="1"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38709" y="1047758"/>
            <a:ext cx="2657475" cy="742951"/>
          </a:xfrm>
          <a:ln>
            <a:noFill/>
          </a:ln>
        </p:spPr>
        <p:txBody>
          <a:bodyPr>
            <a:normAutofit fontScale="85000" lnSpcReduction="10000"/>
          </a:bodyPr>
          <a:lstStyle/>
          <a:p>
            <a:r>
              <a:rPr lang="it-IT" sz="36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Flute</a:t>
            </a:r>
            <a:r>
              <a:rPr lang="it-IT" sz="3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-opera</a:t>
            </a:r>
            <a:endParaRPr lang="it-IT" sz="36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848105" y="5067479"/>
            <a:ext cx="2781299" cy="1104900"/>
          </a:xfrm>
        </p:spPr>
        <p:txBody>
          <a:bodyPr>
            <a:normAutofit/>
          </a:bodyPr>
          <a:lstStyle/>
          <a:p>
            <a:r>
              <a:rPr lang="it-IT" sz="3200" dirty="0" err="1" smtClean="0">
                <a:latin typeface="Arial Rounded MT Bold" pitchFamily="34" charset="0"/>
              </a:rPr>
              <a:t>Keyboards</a:t>
            </a:r>
            <a:r>
              <a:rPr lang="it-IT" sz="3200" dirty="0" smtClean="0">
                <a:latin typeface="Arial Rounded MT Bold" pitchFamily="34" charset="0"/>
              </a:rPr>
              <a:t>-rock</a:t>
            </a:r>
            <a:endParaRPr lang="it-IT" sz="3200" dirty="0">
              <a:latin typeface="Arial Rounded MT Bold" pitchFamily="34" charset="0"/>
            </a:endParaRPr>
          </a:p>
        </p:txBody>
      </p:sp>
      <p:pic>
        <p:nvPicPr>
          <p:cNvPr id="3074" name="Picture 2" descr="Risultati immagini per batter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8" y="2466975"/>
            <a:ext cx="2081565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musicgratis.oneminutesite.it/files/2-xcms_label_large166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9" y="190503"/>
            <a:ext cx="2050963" cy="171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encrypted-tbn3.gstatic.com/shopping?q=tbn:ANd9GcTkEYFHkoZV0_cUemlMmb2G4Gv3NLrCEfi7ypfn_hLjZHRzHQxBqIi2J6eBI-p5H-XrqtYXVxc&amp;usqp=C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6" y="4803782"/>
            <a:ext cx="2188899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538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7854">
        <p14:pan dir="u"/>
      </p:transition>
    </mc:Choice>
    <mc:Fallback xmlns="">
      <p:transition spd="slow" advTm="78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 rotWithShape="1">
          <a:blip r:embed="rId2"/>
          <a:srcRect l="48083" t="16666" r="17444" b="16270"/>
          <a:stretch/>
        </p:blipFill>
        <p:spPr bwMode="auto">
          <a:xfrm>
            <a:off x="1475656" y="218944"/>
            <a:ext cx="6264696" cy="64780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4490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656">
        <p14:flip dir="r"/>
      </p:transition>
    </mc:Choice>
    <mc:Fallback xmlns="">
      <p:transition spd="slow" advTm="26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FF3399"/>
            </a:gs>
            <a:gs pos="12000">
              <a:srgbClr val="FF6633"/>
            </a:gs>
            <a:gs pos="46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7999"/>
          </a:xfr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it-IT" sz="6600" dirty="0" smtClean="0">
                <a:latin typeface="Algerian" pitchFamily="82" charset="0"/>
              </a:rPr>
              <a:t>UNIT 3:</a:t>
            </a:r>
            <a:br>
              <a:rPr lang="it-IT" sz="6600" dirty="0" smtClean="0">
                <a:latin typeface="Algerian" pitchFamily="82" charset="0"/>
              </a:rPr>
            </a:br>
            <a:r>
              <a:rPr lang="it-IT" sz="6600" dirty="0" smtClean="0">
                <a:latin typeface="Algerian" pitchFamily="82" charset="0"/>
              </a:rPr>
              <a:t/>
            </a:r>
            <a:br>
              <a:rPr lang="it-IT" sz="6600" dirty="0" smtClean="0">
                <a:latin typeface="Algerian" pitchFamily="82" charset="0"/>
              </a:rPr>
            </a:br>
            <a:r>
              <a:rPr lang="it-IT" sz="6600" dirty="0" smtClean="0">
                <a:latin typeface="Algerian" pitchFamily="82" charset="0"/>
              </a:rPr>
              <a:t> YOU WERE REALLY CUTE!</a:t>
            </a:r>
            <a:endParaRPr lang="it-IT" sz="6600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38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81">
        <p14:shred/>
      </p:transition>
    </mc:Choice>
    <mc:Fallback xmlns="">
      <p:transition spd="slow" advTm="10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4">
              <a:lumMod val="40000"/>
              <a:lumOff val="60000"/>
            </a:schemeClr>
          </a:fgClr>
          <a:bgClr>
            <a:schemeClr val="accent6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urturo\Desktop\Sexy-di-Lunghezza-Del-Pavimento-Nero-Halter-Collo-Chiffon-Selena-Gomez-Celebrity-Dresses-2016-Al-Lar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22484"/>
            <a:ext cx="475252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2 2"/>
          <p:cNvCxnSpPr/>
          <p:nvPr/>
        </p:nvCxnSpPr>
        <p:spPr>
          <a:xfrm flipH="1" flipV="1">
            <a:off x="1979712" y="624132"/>
            <a:ext cx="2951885" cy="249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/>
          <p:cNvSpPr/>
          <p:nvPr/>
        </p:nvSpPr>
        <p:spPr>
          <a:xfrm>
            <a:off x="1079613" y="260649"/>
            <a:ext cx="13929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 smtClean="0">
                <a:solidFill>
                  <a:prstClr val="black"/>
                </a:solidFill>
              </a:rPr>
              <a:t>EYES</a:t>
            </a:r>
            <a:endParaRPr lang="it-IT" sz="3200" dirty="0">
              <a:solidFill>
                <a:prstClr val="black"/>
              </a:solidFill>
            </a:endParaRPr>
          </a:p>
        </p:txBody>
      </p:sp>
      <p:cxnSp>
        <p:nvCxnSpPr>
          <p:cNvPr id="9" name="Connettore 2 8"/>
          <p:cNvCxnSpPr/>
          <p:nvPr/>
        </p:nvCxnSpPr>
        <p:spPr>
          <a:xfrm flipV="1">
            <a:off x="5213234" y="1193053"/>
            <a:ext cx="2365101" cy="21233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7236296" y="1124744"/>
            <a:ext cx="1080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</a:rPr>
              <a:t> 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7425963" y="456632"/>
            <a:ext cx="1656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</a:rPr>
              <a:t> 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 flipH="1">
            <a:off x="7452320" y="857038"/>
            <a:ext cx="1872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</a:rPr>
              <a:t>  </a:t>
            </a:r>
            <a:r>
              <a:rPr lang="it-IT" sz="3200" dirty="0" smtClean="0">
                <a:solidFill>
                  <a:prstClr val="black"/>
                </a:solidFill>
              </a:rPr>
              <a:t>HAIR</a:t>
            </a:r>
            <a:endParaRPr lang="it-IT" sz="3200" dirty="0">
              <a:solidFill>
                <a:prstClr val="black"/>
              </a:solidFill>
            </a:endParaRPr>
          </a:p>
        </p:txBody>
      </p:sp>
      <p:cxnSp>
        <p:nvCxnSpPr>
          <p:cNvPr id="18" name="Connettore 2 17"/>
          <p:cNvCxnSpPr/>
          <p:nvPr/>
        </p:nvCxnSpPr>
        <p:spPr>
          <a:xfrm flipH="1">
            <a:off x="2123729" y="1083547"/>
            <a:ext cx="2880321" cy="61192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/>
          <p:cNvSpPr/>
          <p:nvPr/>
        </p:nvSpPr>
        <p:spPr>
          <a:xfrm>
            <a:off x="827584" y="1988840"/>
            <a:ext cx="100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</a:rPr>
              <a:t>  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683568" y="1388546"/>
            <a:ext cx="2016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prstClr val="black"/>
                </a:solidFill>
              </a:rPr>
              <a:t>MOUTH</a:t>
            </a:r>
          </a:p>
        </p:txBody>
      </p:sp>
      <p:cxnSp>
        <p:nvCxnSpPr>
          <p:cNvPr id="28" name="Connettore 2 27"/>
          <p:cNvCxnSpPr>
            <a:endCxn id="29" idx="1"/>
          </p:cNvCxnSpPr>
          <p:nvPr/>
        </p:nvCxnSpPr>
        <p:spPr>
          <a:xfrm flipV="1">
            <a:off x="5004049" y="670486"/>
            <a:ext cx="2553859" cy="35089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tangolo 28"/>
          <p:cNvSpPr/>
          <p:nvPr/>
        </p:nvSpPr>
        <p:spPr>
          <a:xfrm>
            <a:off x="7557908" y="485820"/>
            <a:ext cx="12852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</a:rPr>
              <a:t>  </a:t>
            </a:r>
            <a:endParaRPr lang="it-IT" sz="3200" dirty="0">
              <a:solidFill>
                <a:prstClr val="black"/>
              </a:solidFill>
            </a:endParaRPr>
          </a:p>
        </p:txBody>
      </p:sp>
      <p:cxnSp>
        <p:nvCxnSpPr>
          <p:cNvPr id="31" name="Connettore 2 30"/>
          <p:cNvCxnSpPr/>
          <p:nvPr/>
        </p:nvCxnSpPr>
        <p:spPr>
          <a:xfrm flipH="1">
            <a:off x="1425222" y="1193054"/>
            <a:ext cx="3573895" cy="162281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Rettangolo 1023"/>
          <p:cNvSpPr/>
          <p:nvPr/>
        </p:nvSpPr>
        <p:spPr>
          <a:xfrm>
            <a:off x="467544" y="2538558"/>
            <a:ext cx="15121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 smtClean="0">
                <a:solidFill>
                  <a:prstClr val="black"/>
                </a:solidFill>
              </a:rPr>
              <a:t> </a:t>
            </a:r>
            <a:r>
              <a:rPr lang="it-IT" sz="3200" dirty="0" smtClean="0">
                <a:solidFill>
                  <a:prstClr val="black"/>
                </a:solidFill>
              </a:rPr>
              <a:t>CHIN</a:t>
            </a:r>
            <a:r>
              <a:rPr lang="it-IT" sz="4000" dirty="0" smtClean="0">
                <a:solidFill>
                  <a:prstClr val="black"/>
                </a:solidFill>
              </a:rPr>
              <a:t> </a:t>
            </a:r>
            <a:endParaRPr lang="it-IT" sz="4000" dirty="0">
              <a:solidFill>
                <a:prstClr val="black"/>
              </a:solidFill>
            </a:endParaRPr>
          </a:p>
        </p:txBody>
      </p:sp>
      <p:cxnSp>
        <p:nvCxnSpPr>
          <p:cNvPr id="1031" name="Connettore 2 1030"/>
          <p:cNvCxnSpPr>
            <a:endCxn id="24" idx="1"/>
          </p:cNvCxnSpPr>
          <p:nvPr/>
        </p:nvCxnSpPr>
        <p:spPr>
          <a:xfrm>
            <a:off x="5037188" y="1083306"/>
            <a:ext cx="2541147" cy="76001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" name="Rettangolo 1033"/>
          <p:cNvSpPr/>
          <p:nvPr/>
        </p:nvSpPr>
        <p:spPr>
          <a:xfrm>
            <a:off x="7452320" y="1966774"/>
            <a:ext cx="1691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</a:rPr>
              <a:t> </a:t>
            </a:r>
            <a:endParaRPr lang="it-IT" sz="3200" dirty="0">
              <a:solidFill>
                <a:prstClr val="black"/>
              </a:solidFill>
            </a:endParaRPr>
          </a:p>
        </p:txBody>
      </p:sp>
      <p:cxnSp>
        <p:nvCxnSpPr>
          <p:cNvPr id="1036" name="Connettore 2 1035"/>
          <p:cNvCxnSpPr>
            <a:endCxn id="10" idx="1"/>
          </p:cNvCxnSpPr>
          <p:nvPr/>
        </p:nvCxnSpPr>
        <p:spPr>
          <a:xfrm>
            <a:off x="4973463" y="1377634"/>
            <a:ext cx="2402142" cy="12891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8" name="Rettangolo 1037"/>
          <p:cNvSpPr/>
          <p:nvPr/>
        </p:nvSpPr>
        <p:spPr>
          <a:xfrm>
            <a:off x="7578333" y="2996952"/>
            <a:ext cx="882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</a:rPr>
              <a:t> </a:t>
            </a:r>
            <a:endParaRPr lang="it-IT" dirty="0">
              <a:solidFill>
                <a:prstClr val="black"/>
              </a:solidFill>
            </a:endParaRPr>
          </a:p>
        </p:txBody>
      </p:sp>
      <p:cxnSp>
        <p:nvCxnSpPr>
          <p:cNvPr id="1042" name="Connettore 2 1041"/>
          <p:cNvCxnSpPr/>
          <p:nvPr/>
        </p:nvCxnSpPr>
        <p:spPr>
          <a:xfrm flipH="1">
            <a:off x="1504661" y="1021379"/>
            <a:ext cx="3283363" cy="25021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" name="Rettangolo 1048"/>
          <p:cNvSpPr/>
          <p:nvPr/>
        </p:nvSpPr>
        <p:spPr>
          <a:xfrm>
            <a:off x="683570" y="936339"/>
            <a:ext cx="14401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</a:rPr>
              <a:t> </a:t>
            </a:r>
            <a:r>
              <a:rPr lang="it-IT" sz="3200" dirty="0" smtClean="0">
                <a:solidFill>
                  <a:prstClr val="black"/>
                </a:solidFill>
              </a:rPr>
              <a:t>EAR</a:t>
            </a:r>
            <a:endParaRPr lang="it-IT" sz="3200" dirty="0">
              <a:solidFill>
                <a:prstClr val="black"/>
              </a:solidFill>
            </a:endParaRPr>
          </a:p>
        </p:txBody>
      </p:sp>
      <p:cxnSp>
        <p:nvCxnSpPr>
          <p:cNvPr id="1051" name="Connettore 2 1050"/>
          <p:cNvCxnSpPr/>
          <p:nvPr/>
        </p:nvCxnSpPr>
        <p:spPr>
          <a:xfrm>
            <a:off x="1653234" y="4991112"/>
            <a:ext cx="3350815" cy="9407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5" name="Rettangolo 1054"/>
          <p:cNvSpPr/>
          <p:nvPr/>
        </p:nvSpPr>
        <p:spPr>
          <a:xfrm>
            <a:off x="467544" y="4437112"/>
            <a:ext cx="1080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</a:rPr>
              <a:t>  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1056" name="Rettangolo 1055"/>
          <p:cNvSpPr/>
          <p:nvPr/>
        </p:nvSpPr>
        <p:spPr>
          <a:xfrm>
            <a:off x="467544" y="4806445"/>
            <a:ext cx="1308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prstClr val="black"/>
                </a:solidFill>
              </a:rPr>
              <a:t>ANKLE</a:t>
            </a:r>
          </a:p>
        </p:txBody>
      </p:sp>
      <p:cxnSp>
        <p:nvCxnSpPr>
          <p:cNvPr id="1059" name="Connettore 2 1058"/>
          <p:cNvCxnSpPr/>
          <p:nvPr/>
        </p:nvCxnSpPr>
        <p:spPr>
          <a:xfrm flipH="1">
            <a:off x="1186535" y="1966774"/>
            <a:ext cx="3323765" cy="14618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1" name="Rettangolo 1060"/>
          <p:cNvSpPr/>
          <p:nvPr/>
        </p:nvSpPr>
        <p:spPr>
          <a:xfrm>
            <a:off x="179512" y="3096286"/>
            <a:ext cx="252873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</a:rPr>
              <a:t>  </a:t>
            </a:r>
            <a:r>
              <a:rPr lang="it-IT" sz="3200" dirty="0" smtClean="0">
                <a:solidFill>
                  <a:prstClr val="black"/>
                </a:solidFill>
              </a:rPr>
              <a:t>ARM</a:t>
            </a:r>
            <a:endParaRPr lang="it-IT" sz="3200" dirty="0">
              <a:solidFill>
                <a:prstClr val="black"/>
              </a:solidFill>
            </a:endParaRPr>
          </a:p>
          <a:p>
            <a:r>
              <a:rPr lang="it-IT" sz="3200" dirty="0" smtClean="0">
                <a:solidFill>
                  <a:prstClr val="black"/>
                </a:solidFill>
              </a:rPr>
              <a:t>ELBOW</a:t>
            </a:r>
          </a:p>
          <a:p>
            <a:endParaRPr lang="it-IT" sz="4000" dirty="0">
              <a:solidFill>
                <a:prstClr val="black"/>
              </a:solidFill>
            </a:endParaRPr>
          </a:p>
        </p:txBody>
      </p:sp>
      <p:cxnSp>
        <p:nvCxnSpPr>
          <p:cNvPr id="1064" name="Connettore 2 1063"/>
          <p:cNvCxnSpPr>
            <a:endCxn id="8" idx="1"/>
          </p:cNvCxnSpPr>
          <p:nvPr/>
        </p:nvCxnSpPr>
        <p:spPr>
          <a:xfrm>
            <a:off x="4860033" y="1602932"/>
            <a:ext cx="2528564" cy="158195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5" name="Rettangolo 1064"/>
          <p:cNvSpPr/>
          <p:nvPr/>
        </p:nvSpPr>
        <p:spPr>
          <a:xfrm rot="10800000" flipV="1">
            <a:off x="7375605" y="3379893"/>
            <a:ext cx="11568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</a:rPr>
              <a:t> </a:t>
            </a:r>
            <a:endParaRPr lang="it-IT" sz="3200" dirty="0">
              <a:solidFill>
                <a:prstClr val="black"/>
              </a:solidFill>
            </a:endParaRPr>
          </a:p>
        </p:txBody>
      </p:sp>
      <p:cxnSp>
        <p:nvCxnSpPr>
          <p:cNvPr id="1067" name="Connettore 2 1066"/>
          <p:cNvCxnSpPr/>
          <p:nvPr/>
        </p:nvCxnSpPr>
        <p:spPr>
          <a:xfrm flipH="1">
            <a:off x="1477563" y="2336107"/>
            <a:ext cx="3113200" cy="142601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8" name="Rettangolo 1067"/>
          <p:cNvSpPr/>
          <p:nvPr/>
        </p:nvSpPr>
        <p:spPr>
          <a:xfrm>
            <a:off x="984480" y="3487132"/>
            <a:ext cx="1231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</a:rPr>
              <a:t> </a:t>
            </a:r>
            <a:endParaRPr lang="it-IT" dirty="0">
              <a:solidFill>
                <a:prstClr val="black"/>
              </a:solidFill>
            </a:endParaRPr>
          </a:p>
        </p:txBody>
      </p:sp>
      <p:cxnSp>
        <p:nvCxnSpPr>
          <p:cNvPr id="1071" name="Connettore 2 1070"/>
          <p:cNvCxnSpPr/>
          <p:nvPr/>
        </p:nvCxnSpPr>
        <p:spPr>
          <a:xfrm flipV="1">
            <a:off x="4973464" y="454534"/>
            <a:ext cx="1542752" cy="35089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2" name="Rettangolo 1071"/>
          <p:cNvSpPr/>
          <p:nvPr/>
        </p:nvSpPr>
        <p:spPr>
          <a:xfrm>
            <a:off x="6297327" y="1"/>
            <a:ext cx="13566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</a:rPr>
              <a:t>  </a:t>
            </a:r>
            <a:r>
              <a:rPr lang="it-IT" sz="3200" dirty="0" smtClean="0">
                <a:solidFill>
                  <a:prstClr val="black"/>
                </a:solidFill>
              </a:rPr>
              <a:t>FACE</a:t>
            </a:r>
            <a:endParaRPr lang="it-IT" sz="3200" dirty="0">
              <a:solidFill>
                <a:prstClr val="black"/>
              </a:solidFill>
            </a:endParaRPr>
          </a:p>
        </p:txBody>
      </p:sp>
      <p:cxnSp>
        <p:nvCxnSpPr>
          <p:cNvPr id="1075" name="Connettore 2 1074"/>
          <p:cNvCxnSpPr/>
          <p:nvPr/>
        </p:nvCxnSpPr>
        <p:spPr>
          <a:xfrm>
            <a:off x="5652121" y="3181619"/>
            <a:ext cx="1663615" cy="51980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7" name="Rettangolo 1076"/>
          <p:cNvSpPr/>
          <p:nvPr/>
        </p:nvSpPr>
        <p:spPr>
          <a:xfrm>
            <a:off x="7092281" y="3516759"/>
            <a:ext cx="180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</a:rPr>
              <a:t>  </a:t>
            </a:r>
            <a:r>
              <a:rPr lang="it-IT" sz="3200" dirty="0" smtClean="0">
                <a:solidFill>
                  <a:prstClr val="black"/>
                </a:solidFill>
              </a:rPr>
              <a:t>FINGER</a:t>
            </a:r>
            <a:endParaRPr lang="it-IT" sz="3200" dirty="0">
              <a:solidFill>
                <a:prstClr val="black"/>
              </a:solidFill>
            </a:endParaRPr>
          </a:p>
        </p:txBody>
      </p:sp>
      <p:cxnSp>
        <p:nvCxnSpPr>
          <p:cNvPr id="1079" name="Connettore 2 1078"/>
          <p:cNvCxnSpPr/>
          <p:nvPr/>
        </p:nvCxnSpPr>
        <p:spPr>
          <a:xfrm>
            <a:off x="5148064" y="5301208"/>
            <a:ext cx="194421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2" name="Rettangolo 1081"/>
          <p:cNvSpPr/>
          <p:nvPr/>
        </p:nvSpPr>
        <p:spPr>
          <a:xfrm>
            <a:off x="6993396" y="5134869"/>
            <a:ext cx="1565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</a:rPr>
              <a:t> </a:t>
            </a:r>
            <a:r>
              <a:rPr lang="it-IT" sz="3200" dirty="0" smtClean="0">
                <a:solidFill>
                  <a:prstClr val="black"/>
                </a:solidFill>
              </a:rPr>
              <a:t>FOOT</a:t>
            </a:r>
            <a:endParaRPr lang="it-IT" sz="3200" dirty="0">
              <a:solidFill>
                <a:prstClr val="black"/>
              </a:solidFill>
            </a:endParaRPr>
          </a:p>
        </p:txBody>
      </p:sp>
      <p:cxnSp>
        <p:nvCxnSpPr>
          <p:cNvPr id="1084" name="Connettore 2 1083"/>
          <p:cNvCxnSpPr/>
          <p:nvPr/>
        </p:nvCxnSpPr>
        <p:spPr>
          <a:xfrm flipH="1">
            <a:off x="2771800" y="3181618"/>
            <a:ext cx="1748805" cy="56760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5" name="Rettangolo 1084"/>
          <p:cNvSpPr/>
          <p:nvPr/>
        </p:nvSpPr>
        <p:spPr>
          <a:xfrm>
            <a:off x="1542733" y="3564560"/>
            <a:ext cx="343073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dirty="0" smtClean="0">
                <a:solidFill>
                  <a:prstClr val="black"/>
                </a:solidFill>
              </a:rPr>
              <a:t>  </a:t>
            </a:r>
            <a:r>
              <a:rPr lang="it-IT" sz="3200" dirty="0" smtClean="0">
                <a:solidFill>
                  <a:prstClr val="black"/>
                </a:solidFill>
              </a:rPr>
              <a:t>HAND</a:t>
            </a:r>
          </a:p>
          <a:p>
            <a:r>
              <a:rPr lang="it-IT" sz="3200" dirty="0" smtClean="0">
                <a:solidFill>
                  <a:prstClr val="black"/>
                </a:solidFill>
              </a:rPr>
              <a:t>LEG</a:t>
            </a:r>
            <a:endParaRPr lang="it-IT" sz="3200" dirty="0">
              <a:solidFill>
                <a:prstClr val="black"/>
              </a:solidFill>
            </a:endParaRPr>
          </a:p>
          <a:p>
            <a:endParaRPr lang="it-IT" dirty="0">
              <a:solidFill>
                <a:prstClr val="black"/>
              </a:solidFill>
            </a:endParaRPr>
          </a:p>
        </p:txBody>
      </p:sp>
      <p:cxnSp>
        <p:nvCxnSpPr>
          <p:cNvPr id="1087" name="Connettore 2 1086"/>
          <p:cNvCxnSpPr/>
          <p:nvPr/>
        </p:nvCxnSpPr>
        <p:spPr>
          <a:xfrm flipH="1" flipV="1">
            <a:off x="3932214" y="545941"/>
            <a:ext cx="975279" cy="21176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8" name="Rettangolo 1087"/>
          <p:cNvSpPr/>
          <p:nvPr/>
        </p:nvSpPr>
        <p:spPr>
          <a:xfrm>
            <a:off x="2915818" y="193082"/>
            <a:ext cx="13681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 smtClean="0">
                <a:solidFill>
                  <a:prstClr val="black"/>
                </a:solidFill>
              </a:rPr>
              <a:t>HEAD</a:t>
            </a:r>
            <a:endParaRPr lang="it-IT" sz="3200" dirty="0">
              <a:solidFill>
                <a:prstClr val="black"/>
              </a:solidFill>
            </a:endParaRPr>
          </a:p>
        </p:txBody>
      </p:sp>
      <p:cxnSp>
        <p:nvCxnSpPr>
          <p:cNvPr id="1090" name="Connettore 2 1089"/>
          <p:cNvCxnSpPr/>
          <p:nvPr/>
        </p:nvCxnSpPr>
        <p:spPr>
          <a:xfrm>
            <a:off x="5580113" y="3062444"/>
            <a:ext cx="1808484" cy="119000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5" name="Rettangolo 1094"/>
          <p:cNvSpPr/>
          <p:nvPr/>
        </p:nvSpPr>
        <p:spPr>
          <a:xfrm>
            <a:off x="7578334" y="4067780"/>
            <a:ext cx="42904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</a:rPr>
              <a:t> </a:t>
            </a:r>
            <a:endParaRPr lang="it-IT" dirty="0">
              <a:solidFill>
                <a:prstClr val="black"/>
              </a:solidFill>
            </a:endParaRPr>
          </a:p>
        </p:txBody>
      </p:sp>
      <p:cxnSp>
        <p:nvCxnSpPr>
          <p:cNvPr id="1097" name="Connettore 2 1096"/>
          <p:cNvCxnSpPr/>
          <p:nvPr/>
        </p:nvCxnSpPr>
        <p:spPr>
          <a:xfrm flipH="1">
            <a:off x="2216466" y="3749227"/>
            <a:ext cx="2931599" cy="57061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9" name="Rettangolo 1098"/>
          <p:cNvSpPr/>
          <p:nvPr/>
        </p:nvSpPr>
        <p:spPr>
          <a:xfrm>
            <a:off x="683570" y="3246444"/>
            <a:ext cx="1486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</a:rPr>
              <a:t> </a:t>
            </a:r>
            <a:endParaRPr lang="it-IT" dirty="0">
              <a:solidFill>
                <a:prstClr val="black"/>
              </a:solidFill>
            </a:endParaRPr>
          </a:p>
        </p:txBody>
      </p:sp>
      <p:cxnSp>
        <p:nvCxnSpPr>
          <p:cNvPr id="1101" name="Connettore 2 1100"/>
          <p:cNvCxnSpPr/>
          <p:nvPr/>
        </p:nvCxnSpPr>
        <p:spPr>
          <a:xfrm flipH="1">
            <a:off x="2063269" y="1573213"/>
            <a:ext cx="2461481" cy="5782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3" name="Rettangolo 1102"/>
          <p:cNvSpPr/>
          <p:nvPr/>
        </p:nvSpPr>
        <p:spPr>
          <a:xfrm>
            <a:off x="0" y="1953782"/>
            <a:ext cx="2216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 smtClean="0">
                <a:solidFill>
                  <a:prstClr val="black"/>
                </a:solidFill>
              </a:rPr>
              <a:t>  SHOULDER</a:t>
            </a:r>
            <a:endParaRPr lang="it-IT" sz="3200" dirty="0">
              <a:solidFill>
                <a:prstClr val="black"/>
              </a:solidFill>
            </a:endParaRPr>
          </a:p>
        </p:txBody>
      </p:sp>
      <p:sp>
        <p:nvSpPr>
          <p:cNvPr id="1107" name="Rettangolo 1106"/>
          <p:cNvSpPr/>
          <p:nvPr/>
        </p:nvSpPr>
        <p:spPr>
          <a:xfrm>
            <a:off x="7311980" y="4108431"/>
            <a:ext cx="15311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</a:rPr>
              <a:t> </a:t>
            </a:r>
            <a:r>
              <a:rPr lang="it-IT" sz="3200" dirty="0" smtClean="0">
                <a:solidFill>
                  <a:prstClr val="black"/>
                </a:solidFill>
              </a:rPr>
              <a:t>THUMB</a:t>
            </a:r>
            <a:endParaRPr lang="it-IT" sz="3200" dirty="0">
              <a:solidFill>
                <a:prstClr val="black"/>
              </a:solidFill>
            </a:endParaRPr>
          </a:p>
        </p:txBody>
      </p:sp>
      <p:cxnSp>
        <p:nvCxnSpPr>
          <p:cNvPr id="1109" name="Connettore 2 1108"/>
          <p:cNvCxnSpPr/>
          <p:nvPr/>
        </p:nvCxnSpPr>
        <p:spPr>
          <a:xfrm>
            <a:off x="5213234" y="4037005"/>
            <a:ext cx="2023063" cy="76944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2" name="Rettangolo 1111"/>
          <p:cNvSpPr/>
          <p:nvPr/>
        </p:nvSpPr>
        <p:spPr>
          <a:xfrm>
            <a:off x="7416428" y="4591002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</a:rPr>
              <a:t> </a:t>
            </a:r>
            <a:endParaRPr lang="it-IT" sz="3200" dirty="0">
              <a:solidFill>
                <a:prstClr val="black"/>
              </a:solidFill>
            </a:endParaRPr>
          </a:p>
        </p:txBody>
      </p:sp>
      <p:cxnSp>
        <p:nvCxnSpPr>
          <p:cNvPr id="1114" name="Connettore 2 1113"/>
          <p:cNvCxnSpPr/>
          <p:nvPr/>
        </p:nvCxnSpPr>
        <p:spPr>
          <a:xfrm flipH="1">
            <a:off x="2216465" y="5418658"/>
            <a:ext cx="3063043" cy="14019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5" name="Rettangolo 1114"/>
          <p:cNvSpPr/>
          <p:nvPr/>
        </p:nvSpPr>
        <p:spPr>
          <a:xfrm>
            <a:off x="1675849" y="5343097"/>
            <a:ext cx="9505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 smtClean="0">
                <a:solidFill>
                  <a:prstClr val="black"/>
                </a:solidFill>
              </a:rPr>
              <a:t> </a:t>
            </a:r>
            <a:r>
              <a:rPr lang="it-IT" sz="3200" dirty="0" smtClean="0">
                <a:solidFill>
                  <a:prstClr val="black"/>
                </a:solidFill>
              </a:rPr>
              <a:t>TOE</a:t>
            </a:r>
            <a:endParaRPr lang="it-IT" sz="3200" dirty="0">
              <a:solidFill>
                <a:prstClr val="black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388597" y="2892502"/>
            <a:ext cx="14318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 smtClean="0">
                <a:solidFill>
                  <a:prstClr val="black"/>
                </a:solidFill>
              </a:rPr>
              <a:t>CHEST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7375605" y="2374386"/>
            <a:ext cx="14448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prstClr val="black"/>
                </a:solidFill>
              </a:rPr>
              <a:t>NECK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7315736" y="4625689"/>
            <a:ext cx="12435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prstClr val="black"/>
                </a:solidFill>
              </a:rPr>
              <a:t>KNEE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7578335" y="1550930"/>
            <a:ext cx="13141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prstClr val="black"/>
                </a:solidFill>
              </a:rPr>
              <a:t>TEETH</a:t>
            </a:r>
          </a:p>
        </p:txBody>
      </p:sp>
      <p:sp>
        <p:nvSpPr>
          <p:cNvPr id="1025" name="Rettangolo 1024"/>
          <p:cNvSpPr/>
          <p:nvPr/>
        </p:nvSpPr>
        <p:spPr>
          <a:xfrm>
            <a:off x="7557469" y="193083"/>
            <a:ext cx="1524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prstClr val="black"/>
                </a:solidFill>
              </a:rPr>
              <a:t>NOSE</a:t>
            </a:r>
          </a:p>
        </p:txBody>
      </p:sp>
    </p:spTree>
    <p:extLst>
      <p:ext uri="{BB962C8B-B14F-4D97-AF65-F5344CB8AC3E}">
        <p14:creationId xmlns:p14="http://schemas.microsoft.com/office/powerpoint/2010/main" val="353734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296">
        <p14:prism/>
      </p:transition>
    </mc:Choice>
    <mc:Fallback xmlns="">
      <p:transition spd="slow" advTm="42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66FF99"/>
            </a:gs>
            <a:gs pos="74000">
              <a:srgbClr val="EDD8A5"/>
            </a:gs>
            <a:gs pos="54000">
              <a:srgbClr val="FF00FF"/>
            </a:gs>
            <a:gs pos="100000">
              <a:srgbClr val="F1C5D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GRAMMAR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7504" y="980729"/>
            <a:ext cx="4680520" cy="576063"/>
          </a:xfrm>
        </p:spPr>
        <p:txBody>
          <a:bodyPr>
            <a:noAutofit/>
          </a:bodyPr>
          <a:lstStyle/>
          <a:p>
            <a:r>
              <a:rPr lang="it-IT" sz="3200" dirty="0" smtClean="0"/>
              <a:t> FORMA AFFERMATIVA</a:t>
            </a:r>
            <a:endParaRPr lang="it-IT" sz="3200" dirty="0"/>
          </a:p>
        </p:txBody>
      </p:sp>
      <p:graphicFrame>
        <p:nvGraphicFramePr>
          <p:cNvPr id="10" name="Segnaposto contenuto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0185883"/>
              </p:ext>
            </p:extLst>
          </p:nvPr>
        </p:nvGraphicFramePr>
        <p:xfrm>
          <a:off x="107506" y="1535112"/>
          <a:ext cx="4392489" cy="326204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464163"/>
                <a:gridCol w="1464163"/>
                <a:gridCol w="1464163"/>
              </a:tblGrid>
              <a:tr h="407755"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WAS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HAPPY</a:t>
                      </a:r>
                      <a:endParaRPr lang="it-IT" sz="1800" dirty="0"/>
                    </a:p>
                  </a:txBody>
                  <a:tcPr/>
                </a:tc>
              </a:tr>
              <a:tr h="407755"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YOU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WERE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HAPPY</a:t>
                      </a:r>
                      <a:endParaRPr lang="it-IT" sz="1800" dirty="0"/>
                    </a:p>
                  </a:txBody>
                  <a:tcPr/>
                </a:tc>
              </a:tr>
              <a:tr h="407755"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HE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WAS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HAPPY</a:t>
                      </a:r>
                      <a:endParaRPr lang="it-IT" sz="1800" dirty="0"/>
                    </a:p>
                  </a:txBody>
                  <a:tcPr/>
                </a:tc>
              </a:tr>
              <a:tr h="407755"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SHE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WAS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HAPPY</a:t>
                      </a:r>
                      <a:endParaRPr lang="it-IT" sz="1800" dirty="0"/>
                    </a:p>
                  </a:txBody>
                  <a:tcPr/>
                </a:tc>
              </a:tr>
              <a:tr h="407755"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IT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WAS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HAPPY</a:t>
                      </a:r>
                      <a:endParaRPr lang="it-IT" sz="1800" dirty="0"/>
                    </a:p>
                  </a:txBody>
                  <a:tcPr/>
                </a:tc>
              </a:tr>
              <a:tr h="407755"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WE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WERE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HAPPY</a:t>
                      </a:r>
                      <a:endParaRPr lang="it-IT" sz="1800" dirty="0"/>
                    </a:p>
                  </a:txBody>
                  <a:tcPr/>
                </a:tc>
              </a:tr>
              <a:tr h="407755"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YOU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WERE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HAPPY</a:t>
                      </a:r>
                      <a:endParaRPr lang="it-IT" sz="1800" dirty="0"/>
                    </a:p>
                  </a:txBody>
                  <a:tcPr/>
                </a:tc>
              </a:tr>
              <a:tr h="407755"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THEY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WERE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HAPPY</a:t>
                      </a:r>
                      <a:endParaRPr lang="it-IT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716018" y="1052737"/>
            <a:ext cx="4041775" cy="554385"/>
          </a:xfrm>
        </p:spPr>
        <p:txBody>
          <a:bodyPr>
            <a:noAutofit/>
          </a:bodyPr>
          <a:lstStyle/>
          <a:p>
            <a:r>
              <a:rPr lang="it-IT" sz="3200" dirty="0" smtClean="0"/>
              <a:t>FORMA NEGATIVA</a:t>
            </a:r>
            <a:endParaRPr lang="it-IT" sz="3200" dirty="0"/>
          </a:p>
        </p:txBody>
      </p:sp>
      <p:graphicFrame>
        <p:nvGraphicFramePr>
          <p:cNvPr id="12" name="Segnaposto contenuto 11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525493309"/>
              </p:ext>
            </p:extLst>
          </p:nvPr>
        </p:nvGraphicFramePr>
        <p:xfrm>
          <a:off x="4788024" y="1556792"/>
          <a:ext cx="4248471" cy="324036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910395"/>
                <a:gridCol w="1921919"/>
                <a:gridCol w="1416157"/>
              </a:tblGrid>
              <a:tr h="589956"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I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WAS NOT 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HAPPY </a:t>
                      </a:r>
                      <a:endParaRPr lang="it-IT" sz="1800" dirty="0"/>
                    </a:p>
                  </a:txBody>
                  <a:tcPr/>
                </a:tc>
              </a:tr>
              <a:tr h="371304"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YOU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WERE</a:t>
                      </a:r>
                      <a:r>
                        <a:rPr lang="it-IT" sz="1800" baseline="0" dirty="0" smtClean="0"/>
                        <a:t> NOT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HAPPY</a:t>
                      </a:r>
                      <a:endParaRPr lang="it-IT" sz="1800" dirty="0"/>
                    </a:p>
                  </a:txBody>
                  <a:tcPr/>
                </a:tc>
              </a:tr>
              <a:tr h="379850"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HE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WAS NOT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HAPPY</a:t>
                      </a:r>
                      <a:endParaRPr lang="it-IT" sz="1800" dirty="0"/>
                    </a:p>
                  </a:txBody>
                  <a:tcPr/>
                </a:tc>
              </a:tr>
              <a:tr h="379850"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SHE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WAS NOT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HAPPY</a:t>
                      </a:r>
                      <a:endParaRPr lang="it-IT" sz="1800" dirty="0"/>
                    </a:p>
                  </a:txBody>
                  <a:tcPr/>
                </a:tc>
              </a:tr>
              <a:tr h="379850"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IT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WAS NOT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HAPPY</a:t>
                      </a:r>
                      <a:endParaRPr lang="it-IT" sz="1800" dirty="0"/>
                    </a:p>
                  </a:txBody>
                  <a:tcPr/>
                </a:tc>
              </a:tr>
              <a:tr h="379850"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WE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WERE</a:t>
                      </a:r>
                      <a:r>
                        <a:rPr lang="it-IT" sz="1800" baseline="0" dirty="0" smtClean="0"/>
                        <a:t> NOT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HAPPY</a:t>
                      </a:r>
                      <a:endParaRPr lang="it-IT" sz="1800" dirty="0"/>
                    </a:p>
                  </a:txBody>
                  <a:tcPr/>
                </a:tc>
              </a:tr>
              <a:tr h="379850"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YOU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WERE</a:t>
                      </a:r>
                      <a:r>
                        <a:rPr lang="it-IT" sz="1800" baseline="0" dirty="0" smtClean="0"/>
                        <a:t> NOT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HAPPY</a:t>
                      </a:r>
                      <a:endParaRPr lang="it-IT" sz="1800" dirty="0"/>
                    </a:p>
                  </a:txBody>
                  <a:tcPr/>
                </a:tc>
              </a:tr>
              <a:tr h="379850"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THEY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WERE NOT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HAPPY</a:t>
                      </a:r>
                      <a:endParaRPr lang="it-IT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2655833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107504" y="4797153"/>
            <a:ext cx="46085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</a:rPr>
              <a:t>1.</a:t>
            </a:r>
            <a:r>
              <a:rPr lang="it-IT" sz="3200" dirty="0" smtClean="0">
                <a:solidFill>
                  <a:prstClr val="black"/>
                </a:solidFill>
              </a:rPr>
              <a:t>SHE WAS IN LONDON LAST YEAR.</a:t>
            </a:r>
            <a:endParaRPr lang="it-IT" sz="3200" dirty="0">
              <a:solidFill>
                <a:prstClr val="black"/>
              </a:solidFill>
            </a:endParaRPr>
          </a:p>
          <a:p>
            <a:r>
              <a:rPr lang="it-IT" sz="3200" dirty="0" smtClean="0">
                <a:solidFill>
                  <a:srgbClr val="FF0000"/>
                </a:solidFill>
              </a:rPr>
              <a:t>2.</a:t>
            </a:r>
            <a:r>
              <a:rPr lang="it-IT" sz="3200" dirty="0" smtClean="0">
                <a:solidFill>
                  <a:prstClr val="black"/>
                </a:solidFill>
              </a:rPr>
              <a:t>YOU WERE WITHOUT GLASSES THE LAST WEEK</a:t>
            </a:r>
            <a:r>
              <a:rPr lang="it-IT" dirty="0" smtClean="0">
                <a:solidFill>
                  <a:prstClr val="black"/>
                </a:solidFill>
              </a:rPr>
              <a:t>.</a:t>
            </a:r>
          </a:p>
          <a:p>
            <a:endParaRPr lang="it-IT" dirty="0">
              <a:solidFill>
                <a:prstClr val="black"/>
              </a:solidFill>
            </a:endParaRPr>
          </a:p>
          <a:p>
            <a:endParaRPr lang="it-IT" dirty="0" smtClean="0">
              <a:solidFill>
                <a:prstClr val="black"/>
              </a:solidFill>
            </a:endParaRPr>
          </a:p>
          <a:p>
            <a:endParaRPr lang="it-IT" dirty="0">
              <a:solidFill>
                <a:prstClr val="black"/>
              </a:solidFill>
            </a:endParaRPr>
          </a:p>
          <a:p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4788024" y="4797153"/>
            <a:ext cx="435597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</a:rPr>
              <a:t>1.</a:t>
            </a:r>
            <a:r>
              <a:rPr lang="it-IT" sz="3200" dirty="0" smtClean="0">
                <a:solidFill>
                  <a:prstClr val="black"/>
                </a:solidFill>
              </a:rPr>
              <a:t>I WASN’T IN ITALY LAST MONDAY</a:t>
            </a:r>
          </a:p>
          <a:p>
            <a:r>
              <a:rPr lang="it-IT" sz="3200" dirty="0" smtClean="0">
                <a:solidFill>
                  <a:srgbClr val="FF0000"/>
                </a:solidFill>
              </a:rPr>
              <a:t>2.</a:t>
            </a:r>
            <a:r>
              <a:rPr lang="it-IT" sz="3200" dirty="0" smtClean="0">
                <a:solidFill>
                  <a:prstClr val="black"/>
                </a:solidFill>
              </a:rPr>
              <a:t>WE WEREN’T AT HOME ONE WEEK AGO</a:t>
            </a:r>
          </a:p>
          <a:p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9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514">
        <p14:flythrough/>
      </p:transition>
    </mc:Choice>
    <mc:Fallback xmlns="">
      <p:transition spd="slow" advTm="75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99CC"/>
            </a:gs>
            <a:gs pos="74000">
              <a:srgbClr val="9A085F"/>
            </a:gs>
            <a:gs pos="54000">
              <a:srgbClr val="FF6699"/>
            </a:gs>
            <a:gs pos="100000">
              <a:srgbClr val="CA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259632" y="-891480"/>
            <a:ext cx="6552728" cy="2008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3600" b="1" dirty="0" smtClean="0">
              <a:solidFill>
                <a:prstClr val="black"/>
              </a:solidFill>
            </a:endParaRPr>
          </a:p>
          <a:p>
            <a:pPr algn="ctr"/>
            <a:endParaRPr lang="it-IT" sz="3600" b="1" dirty="0" smtClean="0">
              <a:solidFill>
                <a:prstClr val="black"/>
              </a:solidFill>
            </a:endParaRPr>
          </a:p>
          <a:p>
            <a:pPr algn="ctr"/>
            <a:r>
              <a:rPr lang="it-IT" sz="4800" b="1" dirty="0" smtClean="0">
                <a:solidFill>
                  <a:prstClr val="black"/>
                </a:solidFill>
              </a:rPr>
              <a:t>FORMA INTERROGATIVA</a:t>
            </a:r>
            <a:endParaRPr lang="it-IT" sz="4800" b="1" dirty="0">
              <a:solidFill>
                <a:prstClr val="black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988840"/>
            <a:ext cx="5472608" cy="4106244"/>
          </a:xfrm>
          <a:prstGeom prst="rect">
            <a:avLst/>
          </a:prstGeom>
        </p:spPr>
      </p:pic>
      <p:sp>
        <p:nvSpPr>
          <p:cNvPr id="5" name="Fumetto 3 4"/>
          <p:cNvSpPr/>
          <p:nvPr/>
        </p:nvSpPr>
        <p:spPr>
          <a:xfrm>
            <a:off x="-1" y="908721"/>
            <a:ext cx="2771801" cy="2448272"/>
          </a:xfrm>
          <a:prstGeom prst="wedgeEllipseCallout">
            <a:avLst>
              <a:gd name="adj1" fmla="val 76000"/>
              <a:gd name="adj2" fmla="val 393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smtClean="0">
                <a:solidFill>
                  <a:prstClr val="white"/>
                </a:solidFill>
                <a:latin typeface="arial" panose="020B0604020202020204" pitchFamily="34" charset="0"/>
              </a:rPr>
              <a:t>WHAT DOES LUCA TAKE AFTER IN HIS FAMILY AND WHAT DOES HE LOOK LIKE?</a:t>
            </a:r>
            <a:endParaRPr lang="it-IT" sz="2000" dirty="0">
              <a:solidFill>
                <a:prstClr val="white"/>
              </a:solidFill>
            </a:endParaRPr>
          </a:p>
        </p:txBody>
      </p:sp>
      <p:sp>
        <p:nvSpPr>
          <p:cNvPr id="10" name="Fumetto 2 9"/>
          <p:cNvSpPr/>
          <p:nvPr/>
        </p:nvSpPr>
        <p:spPr>
          <a:xfrm>
            <a:off x="6588477" y="2205758"/>
            <a:ext cx="2448019" cy="3671514"/>
          </a:xfrm>
          <a:prstGeom prst="wedgeRoundRectCallout">
            <a:avLst>
              <a:gd name="adj1" fmla="val -109113"/>
              <a:gd name="adj2" fmla="val -317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prstClr val="white"/>
                </a:solidFill>
              </a:rPr>
              <a:t>HE TAKE AFTER </a:t>
            </a:r>
            <a:r>
              <a:rPr lang="en-US" sz="2000" dirty="0" smtClean="0">
                <a:solidFill>
                  <a:prstClr val="white"/>
                </a:solidFill>
              </a:rPr>
              <a:t>HIS FATHER. HE IS TALL AND SLIM. HE’S GOT SHORT BROWN AND CURLY HAIR. HIS EYES ARE GREEN. IT HAS AN OVAL FACE. HE HASN’T GOT MOUSTACHE. HE’S GOOD-LOOKING</a:t>
            </a:r>
            <a:endParaRPr lang="it-IT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01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2">
        <p14:prism isContent="1"/>
      </p:transition>
    </mc:Choice>
    <mc:Fallback xmlns="">
      <p:transition spd="slow" advTm="39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9"/>
            <a:ext cx="8229600" cy="6120680"/>
          </a:xfrm>
        </p:spPr>
        <p:txBody>
          <a:bodyPr>
            <a:normAutofit/>
          </a:bodyPr>
          <a:lstStyle/>
          <a:p>
            <a:r>
              <a:rPr lang="it-IT" sz="6600" dirty="0" smtClean="0">
                <a:latin typeface="Algerian" pitchFamily="82" charset="0"/>
              </a:rPr>
              <a:t>UNIT 4: </a:t>
            </a:r>
            <a:br>
              <a:rPr lang="it-IT" sz="6600" dirty="0" smtClean="0">
                <a:latin typeface="Algerian" pitchFamily="82" charset="0"/>
              </a:rPr>
            </a:br>
            <a:r>
              <a:rPr lang="it-IT" sz="6600" dirty="0" smtClean="0">
                <a:latin typeface="Algerian" pitchFamily="82" charset="0"/>
              </a:rPr>
              <a:t/>
            </a:r>
            <a:br>
              <a:rPr lang="it-IT" sz="6600" dirty="0" smtClean="0">
                <a:latin typeface="Algerian" pitchFamily="82" charset="0"/>
              </a:rPr>
            </a:br>
            <a:r>
              <a:rPr lang="it-IT" sz="6600" dirty="0" smtClean="0">
                <a:latin typeface="Algerian" pitchFamily="82" charset="0"/>
              </a:rPr>
              <a:t>TOM WENT ON A PICNIC!</a:t>
            </a:r>
            <a:endParaRPr lang="it-IT" sz="6600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63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44">
        <p14:shred/>
      </p:transition>
    </mc:Choice>
    <mc:Fallback xmlns="">
      <p:transition spd="slow" advTm="7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7" t="33272" r="24527" b="15370"/>
          <a:stretch/>
        </p:blipFill>
        <p:spPr bwMode="auto">
          <a:xfrm>
            <a:off x="1115616" y="1844824"/>
            <a:ext cx="6768752" cy="385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8992329"/>
      </p:ext>
    </p:extLst>
  </p:cSld>
  <p:clrMapOvr>
    <a:masterClrMapping/>
  </p:clrMapOvr>
  <p:transition spd="slow" advTm="2614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/>
          </a:bodyPr>
          <a:lstStyle/>
          <a:p>
            <a:r>
              <a:rPr lang="it-IT" sz="6600" dirty="0" smtClean="0">
                <a:solidFill>
                  <a:srgbClr val="0070C0"/>
                </a:solidFill>
                <a:latin typeface="Algerian" pitchFamily="82" charset="0"/>
              </a:rPr>
              <a:t>UNIT 5:</a:t>
            </a:r>
            <a:br>
              <a:rPr lang="it-IT" sz="6600" dirty="0" smtClean="0">
                <a:solidFill>
                  <a:srgbClr val="0070C0"/>
                </a:solidFill>
                <a:latin typeface="Algerian" pitchFamily="82" charset="0"/>
              </a:rPr>
            </a:br>
            <a:r>
              <a:rPr lang="it-IT" sz="6600" dirty="0" smtClean="0">
                <a:solidFill>
                  <a:srgbClr val="0070C0"/>
                </a:solidFill>
                <a:latin typeface="Algerian" pitchFamily="82" charset="0"/>
              </a:rPr>
              <a:t/>
            </a:r>
            <a:br>
              <a:rPr lang="it-IT" sz="6600" dirty="0" smtClean="0">
                <a:solidFill>
                  <a:srgbClr val="0070C0"/>
                </a:solidFill>
                <a:latin typeface="Algerian" pitchFamily="82" charset="0"/>
              </a:rPr>
            </a:br>
            <a:r>
              <a:rPr lang="it-IT" sz="6600" dirty="0" smtClean="0">
                <a:solidFill>
                  <a:srgbClr val="0070C0"/>
                </a:solidFill>
                <a:latin typeface="Algerian" pitchFamily="82" charset="0"/>
              </a:rPr>
              <a:t> DID LUCA ENJOY THE FILM?</a:t>
            </a:r>
            <a:endParaRPr lang="it-IT" sz="6600" dirty="0">
              <a:solidFill>
                <a:srgbClr val="0070C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0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1">
        <p:blinds dir="vert"/>
      </p:transition>
    </mc:Choice>
    <mc:Fallback xmlns="">
      <p:transition spd="slow" advTm="41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70C0"/>
                </a:solidFill>
              </a:rPr>
              <a:t>PAST SIMPLE DEI VERBI REGOLARI E IRREGOLARI 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0" y="1556793"/>
            <a:ext cx="4427984" cy="530120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FORMA NEGATIVA </a:t>
            </a:r>
          </a:p>
          <a:p>
            <a:r>
              <a:rPr lang="it-IT" dirty="0" smtClean="0"/>
              <a:t>I DIDN’T  WORK</a:t>
            </a:r>
          </a:p>
          <a:p>
            <a:r>
              <a:rPr lang="it-IT" dirty="0" smtClean="0"/>
              <a:t>YOU DIDN’T WORK</a:t>
            </a:r>
          </a:p>
          <a:p>
            <a:r>
              <a:rPr lang="it-IT" dirty="0" smtClean="0"/>
              <a:t>HE DIDN’T WORK</a:t>
            </a:r>
          </a:p>
          <a:p>
            <a:r>
              <a:rPr lang="it-IT" dirty="0" smtClean="0"/>
              <a:t>SHE DIDN’T WORK</a:t>
            </a:r>
          </a:p>
          <a:p>
            <a:r>
              <a:rPr lang="it-IT" dirty="0" smtClean="0"/>
              <a:t>IT  DIDN’T  WORK</a:t>
            </a:r>
          </a:p>
          <a:p>
            <a:r>
              <a:rPr lang="it-IT" dirty="0" smtClean="0"/>
              <a:t>WE  DIDN’T  WORK </a:t>
            </a:r>
          </a:p>
          <a:p>
            <a:r>
              <a:rPr lang="it-IT" dirty="0" smtClean="0"/>
              <a:t>YOU DIDN’T WORK </a:t>
            </a:r>
          </a:p>
          <a:p>
            <a:r>
              <a:rPr lang="it-IT" dirty="0" smtClean="0"/>
              <a:t>THEY DIDN’T  WORK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427984" y="1556793"/>
            <a:ext cx="4716016" cy="530120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FORMA INTERROGATIVA</a:t>
            </a:r>
          </a:p>
          <a:p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Utente\Pictures\20170302_172942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04865"/>
            <a:ext cx="3672408" cy="437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66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493">
        <p:circle/>
      </p:transition>
    </mc:Choice>
    <mc:Fallback xmlns="">
      <p:transition spd="slow" advTm="449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170586"/>
          </a:xfrm>
        </p:spPr>
        <p:txBody>
          <a:bodyPr>
            <a:normAutofit/>
          </a:bodyPr>
          <a:lstStyle/>
          <a:p>
            <a:r>
              <a:rPr lang="it-IT" sz="6600" dirty="0" smtClean="0">
                <a:solidFill>
                  <a:schemeClr val="bg1"/>
                </a:solidFill>
                <a:latin typeface="Algerian" pitchFamily="82" charset="0"/>
              </a:rPr>
              <a:t>UNIT 1: </a:t>
            </a:r>
            <a:br>
              <a:rPr lang="it-IT" sz="6600" dirty="0" smtClean="0">
                <a:solidFill>
                  <a:schemeClr val="bg1"/>
                </a:solidFill>
                <a:latin typeface="Algerian" pitchFamily="82" charset="0"/>
              </a:rPr>
            </a:br>
            <a:r>
              <a:rPr lang="it-IT" sz="6600" dirty="0" smtClean="0">
                <a:solidFill>
                  <a:schemeClr val="bg1"/>
                </a:solidFill>
                <a:latin typeface="Algerian" pitchFamily="82" charset="0"/>
              </a:rPr>
              <a:t/>
            </a:r>
            <a:br>
              <a:rPr lang="it-IT" sz="6600" dirty="0" smtClean="0">
                <a:solidFill>
                  <a:schemeClr val="bg1"/>
                </a:solidFill>
                <a:latin typeface="Algerian" pitchFamily="82" charset="0"/>
              </a:rPr>
            </a:br>
            <a:r>
              <a:rPr lang="it-IT" sz="6600" dirty="0" smtClean="0">
                <a:solidFill>
                  <a:schemeClr val="bg1"/>
                </a:solidFill>
                <a:latin typeface="Algerian" pitchFamily="82" charset="0"/>
              </a:rPr>
              <a:t>THE SUN IS SHINING!</a:t>
            </a:r>
            <a:endParaRPr lang="it-IT" sz="6600" dirty="0">
              <a:solidFill>
                <a:schemeClr val="bg1"/>
              </a:solidFill>
              <a:latin typeface="Algerian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283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941">
        <p14:vortex dir="r"/>
      </p:transition>
    </mc:Choice>
    <mc:Fallback xmlns="">
      <p:transition spd="slow" advTm="19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340"/>
            <a:ext cx="6912768" cy="655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796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82">
        <p:split orient="vert"/>
      </p:transition>
    </mc:Choice>
    <mc:Fallback xmlns="">
      <p:transition spd="slow" advTm="258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it-IT" sz="6600" dirty="0" smtClean="0">
                <a:latin typeface="Algerian" pitchFamily="82" charset="0"/>
              </a:rPr>
              <a:t>UNIT 6: </a:t>
            </a:r>
            <a:br>
              <a:rPr lang="it-IT" sz="6600" dirty="0" smtClean="0">
                <a:latin typeface="Algerian" pitchFamily="82" charset="0"/>
              </a:rPr>
            </a:br>
            <a:r>
              <a:rPr lang="it-IT" sz="6600" dirty="0" smtClean="0">
                <a:latin typeface="Algerian" pitchFamily="82" charset="0"/>
              </a:rPr>
              <a:t/>
            </a:r>
            <a:br>
              <a:rPr lang="it-IT" sz="6600" dirty="0" smtClean="0">
                <a:latin typeface="Algerian" pitchFamily="82" charset="0"/>
              </a:rPr>
            </a:br>
            <a:r>
              <a:rPr lang="it-IT" sz="6600" dirty="0" smtClean="0">
                <a:latin typeface="Algerian" pitchFamily="82" charset="0"/>
              </a:rPr>
              <a:t>WE’RE GOING ON A   SCHOOL TRIP!</a:t>
            </a:r>
            <a:endParaRPr lang="it-IT" sz="6600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34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43">
        <p14:flash/>
      </p:transition>
    </mc:Choice>
    <mc:Fallback xmlns="">
      <p:transition spd="slow" advTm="10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E:\unit.png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" t="14426" r="51918" b="20175"/>
          <a:stretch/>
        </p:blipFill>
        <p:spPr bwMode="auto">
          <a:xfrm>
            <a:off x="395536" y="908721"/>
            <a:ext cx="8352928" cy="4680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391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4112">
        <p14:warp dir="in"/>
      </p:transition>
    </mc:Choice>
    <mc:Fallback xmlns="">
      <p:transition spd="slow" advTm="41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260649"/>
            <a:ext cx="8229600" cy="5256584"/>
          </a:xfrm>
        </p:spPr>
        <p:txBody>
          <a:bodyPr>
            <a:normAutofit/>
          </a:bodyPr>
          <a:lstStyle/>
          <a:p>
            <a:r>
              <a:rPr lang="it-IT" sz="6600" dirty="0" smtClean="0">
                <a:solidFill>
                  <a:srgbClr val="FFFF00"/>
                </a:solidFill>
                <a:latin typeface="Algerian" pitchFamily="82" charset="0"/>
              </a:rPr>
              <a:t>UNIT 7:</a:t>
            </a:r>
            <a:br>
              <a:rPr lang="it-IT" sz="6600" dirty="0" smtClean="0">
                <a:solidFill>
                  <a:srgbClr val="FFFF00"/>
                </a:solidFill>
                <a:latin typeface="Algerian" pitchFamily="82" charset="0"/>
              </a:rPr>
            </a:br>
            <a:r>
              <a:rPr lang="it-IT" sz="6600" dirty="0" smtClean="0">
                <a:solidFill>
                  <a:srgbClr val="FFFF00"/>
                </a:solidFill>
                <a:latin typeface="Algerian" pitchFamily="82" charset="0"/>
              </a:rPr>
              <a:t/>
            </a:r>
            <a:br>
              <a:rPr lang="it-IT" sz="6600" dirty="0" smtClean="0">
                <a:solidFill>
                  <a:srgbClr val="FFFF00"/>
                </a:solidFill>
                <a:latin typeface="Algerian" pitchFamily="82" charset="0"/>
              </a:rPr>
            </a:br>
            <a:r>
              <a:rPr lang="it-IT" sz="6600" dirty="0" smtClean="0">
                <a:solidFill>
                  <a:srgbClr val="FFFF00"/>
                </a:solidFill>
                <a:latin typeface="Algerian" pitchFamily="82" charset="0"/>
              </a:rPr>
              <a:t> THE BUS IS SAFER!</a:t>
            </a:r>
            <a:endParaRPr lang="it-IT" sz="6600" dirty="0">
              <a:solidFill>
                <a:srgbClr val="FFFF0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0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48">
        <p14:prism isContent="1" isInverted="1"/>
      </p:transition>
    </mc:Choice>
    <mc:Fallback xmlns="">
      <p:transition spd="slow" advTm="7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08721"/>
            <a:ext cx="8147248" cy="508918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  <p:pic>
        <p:nvPicPr>
          <p:cNvPr id="4" name="Segnaposto contenuto 3" descr="londra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" t="6915" r="963" b="3688"/>
          <a:stretch/>
        </p:blipFill>
        <p:spPr bwMode="auto">
          <a:xfrm>
            <a:off x="467544" y="620689"/>
            <a:ext cx="8352928" cy="49694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49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68">
        <p14:prism/>
      </p:transition>
    </mc:Choice>
    <mc:Fallback xmlns="">
      <p:transition spd="slow" advTm="30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EDR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" t="6625" b="3960"/>
          <a:stretch/>
        </p:blipFill>
        <p:spPr bwMode="auto">
          <a:xfrm>
            <a:off x="251520" y="1268760"/>
            <a:ext cx="8712968" cy="49685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08266464"/>
      </p:ext>
    </p:extLst>
  </p:cSld>
  <p:clrMapOvr>
    <a:masterClrMapping/>
  </p:clrMapOvr>
  <p:transition spd="slow" advTm="6209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36512" y="0"/>
            <a:ext cx="9289032" cy="68580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t-IT" sz="6600" dirty="0" smtClean="0">
                <a:latin typeface="Algerian" pitchFamily="82" charset="0"/>
              </a:rPr>
              <a:t>UNIT 8:</a:t>
            </a:r>
            <a:br>
              <a:rPr lang="it-IT" sz="6600" dirty="0" smtClean="0">
                <a:latin typeface="Algerian" pitchFamily="82" charset="0"/>
              </a:rPr>
            </a:br>
            <a:r>
              <a:rPr lang="it-IT" sz="6600" dirty="0" smtClean="0">
                <a:latin typeface="Algerian" pitchFamily="82" charset="0"/>
              </a:rPr>
              <a:t/>
            </a:r>
            <a:br>
              <a:rPr lang="it-IT" sz="6600" dirty="0" smtClean="0">
                <a:latin typeface="Algerian" pitchFamily="82" charset="0"/>
              </a:rPr>
            </a:br>
            <a:r>
              <a:rPr lang="it-IT" sz="6600" dirty="0" smtClean="0">
                <a:latin typeface="Algerian" pitchFamily="82" charset="0"/>
              </a:rPr>
              <a:t> THE BIGGEST DEPARTMENT STORE!</a:t>
            </a:r>
            <a:endParaRPr lang="it-IT" sz="6600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52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357">
        <p14:pan dir="u"/>
      </p:transition>
    </mc:Choice>
    <mc:Fallback xmlns="">
      <p:transition spd="slow" advTm="23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sadfe - Copi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"/>
          <a:stretch/>
        </p:blipFill>
        <p:spPr bwMode="auto">
          <a:xfrm>
            <a:off x="122285" y="1771649"/>
            <a:ext cx="8993487" cy="342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28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90">
        <p:fade/>
      </p:transition>
    </mc:Choice>
    <mc:Fallback xmlns="">
      <p:transition spd="med" advTm="37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C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170586"/>
          </a:xfrm>
        </p:spPr>
        <p:txBody>
          <a:bodyPr>
            <a:normAutofit/>
          </a:bodyPr>
          <a:lstStyle/>
          <a:p>
            <a:r>
              <a:rPr lang="it-IT" sz="6600" dirty="0" smtClean="0">
                <a:solidFill>
                  <a:srgbClr val="0070C0"/>
                </a:solidFill>
                <a:latin typeface="Algerian" pitchFamily="82" charset="0"/>
              </a:rPr>
              <a:t>UNIT 9:</a:t>
            </a:r>
            <a:br>
              <a:rPr lang="it-IT" sz="6600" dirty="0" smtClean="0">
                <a:solidFill>
                  <a:srgbClr val="0070C0"/>
                </a:solidFill>
                <a:latin typeface="Algerian" pitchFamily="82" charset="0"/>
              </a:rPr>
            </a:br>
            <a:r>
              <a:rPr lang="it-IT" sz="6600" dirty="0" smtClean="0">
                <a:solidFill>
                  <a:srgbClr val="0070C0"/>
                </a:solidFill>
                <a:latin typeface="Algerian" pitchFamily="82" charset="0"/>
              </a:rPr>
              <a:t/>
            </a:r>
            <a:br>
              <a:rPr lang="it-IT" sz="6600" dirty="0" smtClean="0">
                <a:solidFill>
                  <a:srgbClr val="0070C0"/>
                </a:solidFill>
                <a:latin typeface="Algerian" pitchFamily="82" charset="0"/>
              </a:rPr>
            </a:br>
            <a:r>
              <a:rPr lang="it-IT" sz="6600" dirty="0" smtClean="0">
                <a:solidFill>
                  <a:srgbClr val="0070C0"/>
                </a:solidFill>
                <a:latin typeface="Algerian" pitchFamily="82" charset="0"/>
              </a:rPr>
              <a:t> YOU MUST STAY TOGETHER!</a:t>
            </a:r>
            <a:endParaRPr lang="it-IT" sz="6600" dirty="0">
              <a:solidFill>
                <a:srgbClr val="0070C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96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4">
        <p:dissolve/>
      </p:transition>
    </mc:Choice>
    <mc:Fallback xmlns="">
      <p:transition spd="slow" advTm="304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:\Users\Conte\Desktop\toondo 1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3251046" y="-2679149"/>
            <a:ext cx="2663190" cy="868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 descr="C:\Users\Conte\Desktop\toondo 2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3159606" y="652651"/>
            <a:ext cx="2795905" cy="8636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4913288"/>
      </p:ext>
    </p:extLst>
  </p:cSld>
  <p:clrMapOvr>
    <a:masterClrMapping/>
  </p:clrMapOvr>
  <p:transition spd="slow" advTm="3056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>
                <a:lumMod val="81000"/>
                <a:lumOff val="19000"/>
                <a:alpha val="65000"/>
              </a:srgbClr>
            </a:gs>
            <a:gs pos="22000">
              <a:srgbClr val="0819FB"/>
            </a:gs>
            <a:gs pos="28000">
              <a:srgbClr val="1A8D48"/>
            </a:gs>
            <a:gs pos="44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556792"/>
          </a:xfrm>
        </p:spPr>
        <p:txBody>
          <a:bodyPr>
            <a:normAutofit/>
          </a:bodyPr>
          <a:lstStyle/>
          <a:p>
            <a:r>
              <a:rPr lang="it-IT" sz="6600" dirty="0" smtClean="0">
                <a:solidFill>
                  <a:srgbClr val="FF0000"/>
                </a:solidFill>
                <a:latin typeface="Algerian" pitchFamily="82" charset="0"/>
              </a:rPr>
              <a:t>PRESENT SIMPLE</a:t>
            </a:r>
            <a:endParaRPr lang="it-IT" sz="6600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SOGGETTO+am</a:t>
            </a:r>
            <a:r>
              <a:rPr lang="it-IT" dirty="0" smtClean="0"/>
              <a:t>/</a:t>
            </a:r>
            <a:r>
              <a:rPr lang="it-IT" dirty="0" err="1" smtClean="0"/>
              <a:t>is</a:t>
            </a:r>
            <a:r>
              <a:rPr lang="it-IT" dirty="0" smtClean="0"/>
              <a:t>/are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" y="2174881"/>
            <a:ext cx="4644008" cy="46831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2800" dirty="0" smtClean="0">
                <a:solidFill>
                  <a:srgbClr val="FF0000"/>
                </a:solidFill>
              </a:rPr>
              <a:t>   AFFERMATIVE  FORM</a:t>
            </a:r>
          </a:p>
          <a:p>
            <a:pPr marL="0" indent="0">
              <a:buNone/>
            </a:pPr>
            <a:r>
              <a:rPr lang="it-IT" sz="2800" dirty="0" smtClean="0"/>
              <a:t>     I STUDY</a:t>
            </a:r>
          </a:p>
          <a:p>
            <a:pPr marL="0" indent="0">
              <a:buNone/>
            </a:pPr>
            <a:r>
              <a:rPr lang="it-IT" sz="2800" dirty="0" smtClean="0"/>
              <a:t>     YOU STUDY</a:t>
            </a:r>
          </a:p>
          <a:p>
            <a:pPr marL="0" indent="0">
              <a:buNone/>
            </a:pPr>
            <a:r>
              <a:rPr lang="it-IT" sz="2800" dirty="0" smtClean="0"/>
              <a:t>     HE STUDIES</a:t>
            </a:r>
          </a:p>
          <a:p>
            <a:pPr marL="0" indent="0">
              <a:buNone/>
            </a:pPr>
            <a:r>
              <a:rPr lang="it-IT" sz="2800" dirty="0" smtClean="0"/>
              <a:t>     SHE STUDIES</a:t>
            </a:r>
          </a:p>
          <a:p>
            <a:pPr marL="0" indent="0">
              <a:buNone/>
            </a:pPr>
            <a:r>
              <a:rPr lang="it-IT" sz="2800" dirty="0" smtClean="0"/>
              <a:t>     IT STUDIES</a:t>
            </a:r>
          </a:p>
          <a:p>
            <a:pPr marL="0" indent="0">
              <a:buNone/>
            </a:pPr>
            <a:r>
              <a:rPr lang="it-IT" sz="2800" dirty="0" smtClean="0"/>
              <a:t>     WE STUDY</a:t>
            </a:r>
          </a:p>
          <a:p>
            <a:pPr marL="0" indent="0">
              <a:buNone/>
            </a:pPr>
            <a:r>
              <a:rPr lang="it-IT" sz="2800" dirty="0" smtClean="0"/>
              <a:t>     YOU STUDY</a:t>
            </a:r>
          </a:p>
          <a:p>
            <a:pPr marL="0" indent="0">
              <a:buNone/>
            </a:pPr>
            <a:r>
              <a:rPr lang="it-IT" sz="2800" dirty="0" smtClean="0"/>
              <a:t>     THEY STUDY</a:t>
            </a:r>
          </a:p>
          <a:p>
            <a:endParaRPr lang="it-IT" sz="2800" dirty="0" smtClean="0"/>
          </a:p>
          <a:p>
            <a:pPr marL="0" indent="0">
              <a:buNone/>
            </a:pPr>
            <a:r>
              <a:rPr lang="it-IT" sz="2800" dirty="0" smtClean="0"/>
              <a:t> </a:t>
            </a:r>
            <a:r>
              <a:rPr lang="it-IT" sz="2800" dirty="0" smtClean="0">
                <a:solidFill>
                  <a:srgbClr val="FF0000"/>
                </a:solidFill>
              </a:rPr>
              <a:t>EX:</a:t>
            </a:r>
            <a:r>
              <a:rPr lang="it-IT" sz="2800" dirty="0" smtClean="0"/>
              <a:t>I ALWAYS STUDY ENGLISH</a:t>
            </a:r>
          </a:p>
          <a:p>
            <a:endParaRPr lang="it-IT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2800" dirty="0" smtClean="0">
              <a:solidFill>
                <a:srgbClr val="FF0000"/>
              </a:solidFill>
            </a:endParaRPr>
          </a:p>
          <a:p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 err="1" smtClean="0"/>
              <a:t>SOGGETTO+am</a:t>
            </a:r>
            <a:r>
              <a:rPr lang="it-IT" dirty="0" smtClean="0"/>
              <a:t>/</a:t>
            </a:r>
            <a:r>
              <a:rPr lang="it-IT" dirty="0" err="1" smtClean="0"/>
              <a:t>is</a:t>
            </a:r>
            <a:r>
              <a:rPr lang="it-IT" dirty="0" smtClean="0"/>
              <a:t>/</a:t>
            </a:r>
            <a:r>
              <a:rPr lang="it-IT" dirty="0" err="1" smtClean="0"/>
              <a:t>are+not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499995" y="2174881"/>
            <a:ext cx="4644008" cy="468312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it-IT" sz="2800" dirty="0" smtClean="0">
                <a:solidFill>
                  <a:srgbClr val="FF0000"/>
                </a:solidFill>
              </a:rPr>
              <a:t>    NEGATIVE FORM</a:t>
            </a:r>
          </a:p>
          <a:p>
            <a:pPr marL="0" indent="0">
              <a:buNone/>
            </a:pPr>
            <a:r>
              <a:rPr lang="it-IT" sz="2800" dirty="0" smtClean="0"/>
              <a:t>I DON’T STUDY</a:t>
            </a:r>
          </a:p>
          <a:p>
            <a:pPr marL="0" indent="0">
              <a:buNone/>
            </a:pPr>
            <a:r>
              <a:rPr lang="it-IT" sz="2800" dirty="0" smtClean="0"/>
              <a:t>YOU DON’T STUDY</a:t>
            </a:r>
          </a:p>
          <a:p>
            <a:pPr marL="0" indent="0">
              <a:buNone/>
            </a:pPr>
            <a:r>
              <a:rPr lang="it-IT" sz="2800" dirty="0" smtClean="0"/>
              <a:t>HE DOESN’T STUDY</a:t>
            </a:r>
          </a:p>
          <a:p>
            <a:pPr marL="0" indent="0">
              <a:buNone/>
            </a:pPr>
            <a:r>
              <a:rPr lang="it-IT" sz="2800" dirty="0" smtClean="0"/>
              <a:t>SHE DOESN’T STUDY</a:t>
            </a:r>
          </a:p>
          <a:p>
            <a:pPr marL="0" indent="0">
              <a:buNone/>
            </a:pPr>
            <a:r>
              <a:rPr lang="it-IT" sz="2800" dirty="0" smtClean="0"/>
              <a:t>IT DOESN’T STUDY</a:t>
            </a:r>
          </a:p>
          <a:p>
            <a:pPr marL="0" indent="0">
              <a:buNone/>
            </a:pPr>
            <a:r>
              <a:rPr lang="it-IT" sz="2800" dirty="0" smtClean="0"/>
              <a:t>WE DON’T STUDY</a:t>
            </a:r>
          </a:p>
          <a:p>
            <a:pPr marL="0" indent="0">
              <a:buNone/>
            </a:pPr>
            <a:r>
              <a:rPr lang="it-IT" sz="2800" dirty="0" smtClean="0"/>
              <a:t>YOU DON’T STUDY</a:t>
            </a:r>
          </a:p>
          <a:p>
            <a:pPr marL="0" indent="0">
              <a:buNone/>
            </a:pPr>
            <a:r>
              <a:rPr lang="it-IT" sz="2800" dirty="0" smtClean="0"/>
              <a:t>THEY DONT’T STUDY</a:t>
            </a:r>
          </a:p>
          <a:p>
            <a:pPr marL="0" indent="0">
              <a:buNone/>
            </a:pPr>
            <a:endParaRPr lang="it-IT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2800" dirty="0" smtClean="0">
                <a:solidFill>
                  <a:srgbClr val="FF0000"/>
                </a:solidFill>
              </a:rPr>
              <a:t>EX:</a:t>
            </a:r>
            <a:r>
              <a:rPr lang="it-IT" sz="2800" dirty="0" smtClean="0"/>
              <a:t>I DON’T RARELY STUDY ENGLISH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019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4311">
        <p14:switch dir="r"/>
      </p:transition>
    </mc:Choice>
    <mc:Fallback xmlns="">
      <p:transition spd="slow" advTm="43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 descr="Unit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4"/>
          <a:stretch/>
        </p:blipFill>
        <p:spPr bwMode="auto">
          <a:xfrm>
            <a:off x="467544" y="1052736"/>
            <a:ext cx="8445450" cy="51940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586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097">
        <p14:flythrough/>
      </p:transition>
    </mc:Choice>
    <mc:Fallback xmlns="">
      <p:transition spd="slow" advTm="40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386610"/>
          </a:xfrm>
        </p:spPr>
        <p:txBody>
          <a:bodyPr>
            <a:normAutofit/>
          </a:bodyPr>
          <a:lstStyle/>
          <a:p>
            <a:r>
              <a:rPr lang="it-IT" sz="6600" dirty="0" smtClean="0">
                <a:solidFill>
                  <a:srgbClr val="00B050"/>
                </a:solidFill>
                <a:latin typeface="Algerian" pitchFamily="82" charset="0"/>
              </a:rPr>
              <a:t>UNIT 10: </a:t>
            </a:r>
            <a:br>
              <a:rPr lang="it-IT" sz="6600" dirty="0" smtClean="0">
                <a:solidFill>
                  <a:srgbClr val="00B050"/>
                </a:solidFill>
                <a:latin typeface="Algerian" pitchFamily="82" charset="0"/>
              </a:rPr>
            </a:br>
            <a:r>
              <a:rPr lang="it-IT" sz="6600" dirty="0" smtClean="0">
                <a:solidFill>
                  <a:srgbClr val="00B050"/>
                </a:solidFill>
                <a:latin typeface="Algerian" pitchFamily="82" charset="0"/>
              </a:rPr>
              <a:t/>
            </a:r>
            <a:br>
              <a:rPr lang="it-IT" sz="6600" dirty="0" smtClean="0">
                <a:solidFill>
                  <a:srgbClr val="00B050"/>
                </a:solidFill>
                <a:latin typeface="Algerian" pitchFamily="82" charset="0"/>
              </a:rPr>
            </a:br>
            <a:r>
              <a:rPr lang="it-IT" sz="6600" dirty="0" smtClean="0">
                <a:solidFill>
                  <a:srgbClr val="00B050"/>
                </a:solidFill>
                <a:latin typeface="Algerian" pitchFamily="82" charset="0"/>
              </a:rPr>
              <a:t>I HAVE TO TIDY MY BEDROOM!</a:t>
            </a:r>
            <a:endParaRPr lang="it-IT" sz="6600" dirty="0">
              <a:solidFill>
                <a:srgbClr val="00B05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92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58">
        <p14:shred/>
      </p:transition>
    </mc:Choice>
    <mc:Fallback xmlns="">
      <p:transition spd="slow" advTm="5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/>
          <p:nvPr/>
        </p:nvPicPr>
        <p:blipFill rotWithShape="1">
          <a:blip r:embed="rId3"/>
          <a:srcRect l="9969" t="35815" r="11059" b="12391"/>
          <a:stretch/>
        </p:blipFill>
        <p:spPr bwMode="auto">
          <a:xfrm>
            <a:off x="395536" y="908720"/>
            <a:ext cx="8424936" cy="46085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8583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866">
        <p14:reveal/>
      </p:transition>
    </mc:Choice>
    <mc:Fallback xmlns="">
      <p:transition spd="slow" advTm="28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dirty="0" smtClean="0">
                <a:latin typeface="Algerian" pitchFamily="82" charset="0"/>
              </a:rPr>
              <a:t>       </a:t>
            </a:r>
          </a:p>
          <a:p>
            <a:pPr marL="0" indent="0">
              <a:buNone/>
            </a:pPr>
            <a:endParaRPr lang="it-IT" sz="4000" dirty="0">
              <a:latin typeface="Algerian" pitchFamily="82" charset="0"/>
            </a:endParaRPr>
          </a:p>
          <a:p>
            <a:pPr marL="0" indent="0">
              <a:buNone/>
            </a:pPr>
            <a:endParaRPr lang="it-IT" sz="4000" dirty="0" smtClean="0">
              <a:latin typeface="Algerian" pitchFamily="82" charset="0"/>
            </a:endParaRPr>
          </a:p>
          <a:p>
            <a:pPr marL="0" indent="0" algn="ctr">
              <a:buNone/>
            </a:pPr>
            <a:r>
              <a:rPr lang="it-IT" sz="4000" dirty="0" smtClean="0">
                <a:latin typeface="Algerian" pitchFamily="82" charset="0"/>
              </a:rPr>
              <a:t> </a:t>
            </a:r>
            <a:r>
              <a:rPr lang="it-IT" sz="8000" dirty="0" err="1" smtClean="0">
                <a:latin typeface="Algerian" pitchFamily="82" charset="0"/>
              </a:rPr>
              <a:t>Dedicated</a:t>
            </a:r>
            <a:r>
              <a:rPr lang="it-IT" sz="8000" dirty="0" smtClean="0">
                <a:latin typeface="Algerian" pitchFamily="82" charset="0"/>
              </a:rPr>
              <a:t> to.....</a:t>
            </a:r>
          </a:p>
          <a:p>
            <a:pPr marL="0" indent="0" algn="ctr">
              <a:buNone/>
            </a:pPr>
            <a:endParaRPr lang="it-IT" sz="4000" dirty="0">
              <a:latin typeface="Algerian" pitchFamily="82" charset="0"/>
            </a:endParaRPr>
          </a:p>
          <a:p>
            <a:pPr marL="0" indent="0" algn="ctr">
              <a:buNone/>
            </a:pPr>
            <a:endParaRPr lang="it-IT" sz="4000" dirty="0" smtClean="0">
              <a:latin typeface="Algerian" pitchFamily="82" charset="0"/>
            </a:endParaRPr>
          </a:p>
          <a:p>
            <a:pPr marL="0" indent="0" algn="ctr">
              <a:buNone/>
            </a:pPr>
            <a:endParaRPr lang="it-IT" sz="4000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17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"/>
    </mc:Choice>
    <mc:Fallback xmlns="">
      <p:transition spd="slow" advTm="888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30000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68000">
              <a:srgbClr val="FEE7F2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isultati immagini per simbolo di lutto per manchester hoping for better d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 descr="Risultati immagini per simbolo di lutto per manchester hoping for better d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6" descr="Risultati immagini per simbolo di lutto per manchester hoping for better da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8" descr="Risultati immagini per simbolo di lutto per manchester hoping for better da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4" name="Picture 10" descr="Risultati immagini per simbolo di lutto per manchester hoping for better da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1" t="452" r="9131"/>
          <a:stretch/>
        </p:blipFill>
        <p:spPr bwMode="auto">
          <a:xfrm>
            <a:off x="1043608" y="764704"/>
            <a:ext cx="648072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34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18">
        <p:blinds dir="vert"/>
      </p:transition>
    </mc:Choice>
    <mc:Fallback xmlns="">
      <p:transition spd="slow" advTm="1418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-99392"/>
            <a:ext cx="9144000" cy="6957392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t-IT" sz="8800" dirty="0" smtClean="0">
                <a:latin typeface="Algerian" pitchFamily="82" charset="0"/>
              </a:rPr>
              <a:t>By….</a:t>
            </a:r>
            <a:br>
              <a:rPr lang="it-IT" sz="8800" dirty="0" smtClean="0">
                <a:latin typeface="Algerian" pitchFamily="82" charset="0"/>
              </a:rPr>
            </a:br>
            <a:r>
              <a:rPr lang="it-IT" sz="8800" dirty="0" smtClean="0">
                <a:latin typeface="Algerian" pitchFamily="82" charset="0"/>
              </a:rPr>
              <a:t>2°D!!</a:t>
            </a:r>
            <a:endParaRPr lang="it-IT" sz="8800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1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809">
        <p14:reveal/>
      </p:transition>
    </mc:Choice>
    <mc:Fallback xmlns="">
      <p:transition spd="slow" advTm="18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28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008112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  <a:latin typeface="Algerian" pitchFamily="82" charset="0"/>
              </a:rPr>
              <a:t>INTERROGATIVE  FORM</a:t>
            </a:r>
            <a:endParaRPr lang="it-IT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692697"/>
            <a:ext cx="9144000" cy="61653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  <a:latin typeface="Algerian" pitchFamily="82" charset="0"/>
              </a:rPr>
              <a:t>QUESTIONS </a:t>
            </a:r>
            <a:r>
              <a:rPr lang="it-IT" dirty="0" smtClean="0">
                <a:solidFill>
                  <a:srgbClr val="FF0000"/>
                </a:solidFill>
              </a:rPr>
              <a:t>                     </a:t>
            </a:r>
            <a:r>
              <a:rPr lang="it-IT" dirty="0" smtClean="0">
                <a:solidFill>
                  <a:srgbClr val="FF0000"/>
                </a:solidFill>
                <a:latin typeface="Algerian" pitchFamily="82" charset="0"/>
              </a:rPr>
              <a:t>SHORT  ANSWERS </a:t>
            </a:r>
          </a:p>
          <a:p>
            <a:pPr marL="0" indent="0">
              <a:buNone/>
            </a:pPr>
            <a:r>
              <a:rPr lang="it-IT" dirty="0" smtClean="0"/>
              <a:t>DO I STUDY?                    YES,I DO/NO,I DON’T</a:t>
            </a:r>
          </a:p>
          <a:p>
            <a:pPr marL="0" indent="0">
              <a:buNone/>
            </a:pPr>
            <a:r>
              <a:rPr lang="it-IT" dirty="0" smtClean="0"/>
              <a:t>DO YOU STUDY?             </a:t>
            </a:r>
            <a:r>
              <a:rPr lang="it-IT" dirty="0"/>
              <a:t> </a:t>
            </a:r>
            <a:r>
              <a:rPr lang="it-IT" dirty="0" smtClean="0"/>
              <a:t>YES, YOU DO/NO,YOU DON’T</a:t>
            </a:r>
          </a:p>
          <a:p>
            <a:pPr marL="0" indent="0">
              <a:buNone/>
            </a:pPr>
            <a:r>
              <a:rPr lang="it-IT" dirty="0" smtClean="0"/>
              <a:t>DOES HE STUDY?            YES,HE DOES/NO,HE DOESN’T</a:t>
            </a:r>
          </a:p>
          <a:p>
            <a:pPr marL="0" indent="0">
              <a:buNone/>
            </a:pPr>
            <a:r>
              <a:rPr lang="it-IT" dirty="0" smtClean="0"/>
              <a:t>DOES SHE STUDY?       YES,SHE DOES/NO,SHE DOESN’T</a:t>
            </a:r>
          </a:p>
          <a:p>
            <a:pPr marL="0" indent="0">
              <a:buNone/>
            </a:pPr>
            <a:r>
              <a:rPr lang="it-IT" dirty="0" smtClean="0"/>
              <a:t>DOES IT STUDY?              YES,IT DOES/NO,IT DOESN’T</a:t>
            </a:r>
          </a:p>
          <a:p>
            <a:pPr marL="0" indent="0">
              <a:buNone/>
            </a:pPr>
            <a:r>
              <a:rPr lang="it-IT" dirty="0" smtClean="0"/>
              <a:t>DO WE STUDY?                YES,WE DO/NO,WE DON’T</a:t>
            </a:r>
          </a:p>
          <a:p>
            <a:pPr marL="0" indent="0">
              <a:buNone/>
            </a:pPr>
            <a:r>
              <a:rPr lang="it-IT" dirty="0" smtClean="0"/>
              <a:t>DO  YOU STUDY?             YES,YOU DO/NO,YOU DON’T</a:t>
            </a:r>
          </a:p>
          <a:p>
            <a:pPr marL="0" indent="0">
              <a:buNone/>
            </a:pPr>
            <a:r>
              <a:rPr lang="it-IT" dirty="0" smtClean="0"/>
              <a:t>DO THEY STUDY?             YES,THEY DO/NO,THEY DON’T</a:t>
            </a:r>
          </a:p>
          <a:p>
            <a:pPr marL="0" indent="0">
              <a:buNone/>
            </a:pPr>
            <a:r>
              <a:rPr lang="it-IT" dirty="0" smtClean="0"/>
              <a:t>         EX:DO YOU ALWAYS STUDY ENGLISH? YES,WE DO!</a:t>
            </a:r>
          </a:p>
          <a:p>
            <a:pPr marL="0" indent="0">
              <a:buNone/>
            </a:pPr>
            <a:r>
              <a:rPr lang="it-IT" dirty="0"/>
              <a:t> </a:t>
            </a:r>
            <a:r>
              <a:rPr lang="it-IT" dirty="0" smtClean="0"/>
              <a:t>                         </a:t>
            </a:r>
            <a:r>
              <a:rPr lang="it-IT" dirty="0" smtClean="0">
                <a:solidFill>
                  <a:srgbClr val="FF0000"/>
                </a:solidFill>
              </a:rPr>
              <a:t>VERBS OF STATE</a:t>
            </a:r>
          </a:p>
          <a:p>
            <a:pPr marL="0" indent="0">
              <a:buNone/>
            </a:pPr>
            <a:r>
              <a:rPr lang="it-IT" dirty="0" smtClean="0"/>
              <a:t>I LOVE ENGLISH. I LIKE SCHOOL. I UNDERSTAND  ENGLISH. </a:t>
            </a:r>
          </a:p>
          <a:p>
            <a:pPr marL="0" indent="0">
              <a:buNone/>
            </a:pPr>
            <a:endParaRPr lang="it-IT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1612285"/>
      </p:ext>
    </p:extLst>
  </p:cSld>
  <p:clrMapOvr>
    <a:masterClrMapping/>
  </p:clrMapOvr>
  <p:transition spd="slow" advTm="2015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dirty="0" smtClean="0">
                <a:solidFill>
                  <a:srgbClr val="FF0000"/>
                </a:solidFill>
              </a:rPr>
              <a:t>PRESENT CONTINUOUS</a:t>
            </a:r>
            <a:endParaRPr lang="it-IT" sz="48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/>
          <a:lstStyle/>
          <a:p>
            <a:endParaRPr lang="it-IT" dirty="0" smtClean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err="1" smtClean="0"/>
              <a:t>SOGGETTO+am</a:t>
            </a:r>
            <a:r>
              <a:rPr lang="it-IT" dirty="0" smtClean="0"/>
              <a:t>/</a:t>
            </a:r>
            <a:r>
              <a:rPr lang="it-IT" dirty="0" err="1" smtClean="0"/>
              <a:t>is</a:t>
            </a:r>
            <a:r>
              <a:rPr lang="it-IT" dirty="0" smtClean="0"/>
              <a:t>/are+              </a:t>
            </a:r>
            <a:r>
              <a:rPr lang="it-IT" dirty="0" smtClean="0">
                <a:solidFill>
                  <a:srgbClr val="FF0000"/>
                </a:solidFill>
              </a:rPr>
              <a:t>TEMPORARY ACTIONS</a:t>
            </a:r>
          </a:p>
          <a:p>
            <a:pPr marL="0" indent="0">
              <a:buNone/>
            </a:pPr>
            <a:r>
              <a:rPr lang="it-IT" dirty="0" smtClean="0"/>
              <a:t>base </a:t>
            </a:r>
            <a:r>
              <a:rPr lang="it-IT" dirty="0" err="1" smtClean="0"/>
              <a:t>form</a:t>
            </a:r>
            <a:r>
              <a:rPr lang="it-IT" dirty="0" smtClean="0"/>
              <a:t> of the </a:t>
            </a:r>
            <a:r>
              <a:rPr lang="it-IT" dirty="0" err="1" smtClean="0"/>
              <a:t>verb+ing</a:t>
            </a:r>
            <a:r>
              <a:rPr lang="it-IT" dirty="0" smtClean="0"/>
              <a:t>          </a:t>
            </a:r>
            <a:r>
              <a:rPr lang="it-IT" dirty="0" err="1" smtClean="0"/>
              <a:t>This</a:t>
            </a:r>
            <a:r>
              <a:rPr lang="it-IT" dirty="0" smtClean="0"/>
              <a:t> week,</a:t>
            </a:r>
            <a:r>
              <a:rPr lang="it-IT" dirty="0" err="1" smtClean="0"/>
              <a:t>these</a:t>
            </a:r>
            <a:r>
              <a:rPr lang="it-IT" dirty="0" smtClean="0"/>
              <a:t> </a:t>
            </a:r>
            <a:r>
              <a:rPr lang="it-IT" dirty="0" err="1" smtClean="0"/>
              <a:t>days</a:t>
            </a:r>
            <a:r>
              <a:rPr lang="it-IT" dirty="0" smtClean="0"/>
              <a:t>,</a:t>
            </a:r>
            <a:endParaRPr lang="it-IT" dirty="0"/>
          </a:p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EX.WE ARE STUDYING ENGLISH   </a:t>
            </a:r>
            <a:r>
              <a:rPr lang="it-IT" dirty="0" err="1" smtClean="0"/>
              <a:t>this</a:t>
            </a:r>
            <a:r>
              <a:rPr lang="it-IT" dirty="0"/>
              <a:t> </a:t>
            </a:r>
            <a:r>
              <a:rPr lang="it-IT" dirty="0" err="1" smtClean="0"/>
              <a:t>month</a:t>
            </a:r>
            <a:r>
              <a:rPr lang="it-IT" dirty="0" smtClean="0"/>
              <a:t>,</a:t>
            </a:r>
            <a:r>
              <a:rPr lang="it-IT" dirty="0" err="1" smtClean="0"/>
              <a:t>today</a:t>
            </a:r>
            <a:r>
              <a:rPr lang="it-IT" dirty="0" smtClean="0"/>
              <a:t>,</a:t>
            </a:r>
          </a:p>
          <a:p>
            <a:pPr marL="0" indent="0">
              <a:buNone/>
            </a:pPr>
            <a:r>
              <a:rPr lang="it-IT" dirty="0" smtClean="0"/>
              <a:t>                                                          </a:t>
            </a:r>
            <a:r>
              <a:rPr lang="it-IT" dirty="0" err="1" smtClean="0"/>
              <a:t>now</a:t>
            </a:r>
            <a:r>
              <a:rPr lang="it-IT" dirty="0" smtClean="0"/>
              <a:t>, at the moment</a:t>
            </a:r>
          </a:p>
        </p:txBody>
      </p:sp>
      <p:cxnSp>
        <p:nvCxnSpPr>
          <p:cNvPr id="11" name="Connettore 1 10"/>
          <p:cNvCxnSpPr/>
          <p:nvPr/>
        </p:nvCxnSpPr>
        <p:spPr>
          <a:xfrm flipH="1">
            <a:off x="2123728" y="1033219"/>
            <a:ext cx="2232248" cy="174771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4355976" y="1033218"/>
            <a:ext cx="2376264" cy="176723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5" y="5085184"/>
            <a:ext cx="2160807" cy="163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15619" y="4587176"/>
            <a:ext cx="2335695" cy="218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527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978">
        <p14:gallery dir="l"/>
      </p:transition>
    </mc:Choice>
    <mc:Fallback xmlns="">
      <p:transition spd="slow" advTm="79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</p:txBody>
      </p:sp>
      <p:sp>
        <p:nvSpPr>
          <p:cNvPr id="5" name="Rettangolo arrotondato 4"/>
          <p:cNvSpPr/>
          <p:nvPr/>
        </p:nvSpPr>
        <p:spPr>
          <a:xfrm>
            <a:off x="2987824" y="2708920"/>
            <a:ext cx="2880320" cy="1800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solidFill>
                  <a:srgbClr val="FF0000"/>
                </a:solidFill>
              </a:rPr>
              <a:t>WHAT’S THE WEATHER LIKE?</a:t>
            </a:r>
            <a:endParaRPr lang="it-IT" sz="3600" dirty="0">
              <a:solidFill>
                <a:srgbClr val="FF0000"/>
              </a:solidFill>
            </a:endParaRPr>
          </a:p>
        </p:txBody>
      </p:sp>
      <p:cxnSp>
        <p:nvCxnSpPr>
          <p:cNvPr id="7" name="Connettore 1 6"/>
          <p:cNvCxnSpPr/>
          <p:nvPr/>
        </p:nvCxnSpPr>
        <p:spPr>
          <a:xfrm flipH="1" flipV="1">
            <a:off x="2051721" y="1988841"/>
            <a:ext cx="958984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>
            <a:stCxn id="5" idx="0"/>
          </p:cNvCxnSpPr>
          <p:nvPr/>
        </p:nvCxnSpPr>
        <p:spPr>
          <a:xfrm flipV="1">
            <a:off x="4427984" y="162880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 flipH="1">
            <a:off x="5652120" y="1844824"/>
            <a:ext cx="1008112" cy="864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>
            <a:off x="5868145" y="3609020"/>
            <a:ext cx="9361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>
            <a:off x="5724128" y="4509120"/>
            <a:ext cx="720080" cy="864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>
            <a:off x="4427984" y="4509120"/>
            <a:ext cx="0" cy="1296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 flipH="1">
            <a:off x="1907705" y="4509120"/>
            <a:ext cx="1224136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/>
          <p:cNvCxnSpPr>
            <a:endCxn id="5" idx="1"/>
          </p:cNvCxnSpPr>
          <p:nvPr/>
        </p:nvCxnSpPr>
        <p:spPr>
          <a:xfrm>
            <a:off x="1763688" y="3609020"/>
            <a:ext cx="12241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ttangolo arrotondato 50"/>
          <p:cNvSpPr/>
          <p:nvPr/>
        </p:nvSpPr>
        <p:spPr>
          <a:xfrm>
            <a:off x="3010704" y="548680"/>
            <a:ext cx="3001456" cy="16201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 smtClean="0"/>
              <a:t>IT’S RAINY AND WET.</a:t>
            </a:r>
          </a:p>
          <a:p>
            <a:pPr algn="ctr"/>
            <a:r>
              <a:rPr lang="it-IT" sz="2400" dirty="0" smtClean="0"/>
              <a:t>IT’S 10 DEGREES</a:t>
            </a:r>
          </a:p>
          <a:p>
            <a:pPr algn="ctr"/>
            <a:endParaRPr lang="it-IT" dirty="0"/>
          </a:p>
          <a:p>
            <a:pPr algn="ctr"/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771" y="1445322"/>
            <a:ext cx="1581324" cy="72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Rettangolo arrotondato 51"/>
          <p:cNvSpPr/>
          <p:nvPr/>
        </p:nvSpPr>
        <p:spPr>
          <a:xfrm>
            <a:off x="6156177" y="548680"/>
            <a:ext cx="2987824" cy="21602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 smtClean="0"/>
              <a:t>IT’S SNOWY AND FREEZING. IT’S -3 DEGREES.</a:t>
            </a:r>
          </a:p>
          <a:p>
            <a:pPr algn="ctr"/>
            <a:endParaRPr lang="it-IT" sz="2400" dirty="0"/>
          </a:p>
          <a:p>
            <a:pPr algn="ctr"/>
            <a:endParaRPr lang="it-IT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9" y="1763129"/>
            <a:ext cx="1741572" cy="90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Rettangolo arrotondato 53"/>
          <p:cNvSpPr/>
          <p:nvPr/>
        </p:nvSpPr>
        <p:spPr>
          <a:xfrm>
            <a:off x="6444208" y="3068961"/>
            <a:ext cx="2699792" cy="208823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 smtClean="0"/>
              <a:t>IT’S CLOUDY AND DRY. IT’S 12 DEGREES</a:t>
            </a:r>
            <a:r>
              <a:rPr lang="it-IT" dirty="0" smtClean="0"/>
              <a:t>.</a:t>
            </a:r>
          </a:p>
          <a:p>
            <a:pPr algn="ctr"/>
            <a:endParaRPr lang="it-IT" dirty="0"/>
          </a:p>
          <a:p>
            <a:pPr algn="ctr"/>
            <a:endParaRPr lang="it-IT" dirty="0" smtClean="0"/>
          </a:p>
          <a:p>
            <a:pPr algn="ctr"/>
            <a:endParaRPr lang="it-IT" dirty="0" smtClean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653" y="4190144"/>
            <a:ext cx="1953568" cy="97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Rettangolo arrotondato 54"/>
          <p:cNvSpPr/>
          <p:nvPr/>
        </p:nvSpPr>
        <p:spPr>
          <a:xfrm>
            <a:off x="5302096" y="5140052"/>
            <a:ext cx="2222235" cy="17008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200" dirty="0" smtClean="0"/>
              <a:t>IT’S HOT AND BOILING. IT’S 43 DEGREES.</a:t>
            </a:r>
          </a:p>
          <a:p>
            <a:pPr algn="ctr"/>
            <a:endParaRPr lang="it-IT" sz="3200" dirty="0" smtClean="0"/>
          </a:p>
          <a:p>
            <a:pPr algn="ctr"/>
            <a:endParaRPr lang="it-IT" sz="2400" dirty="0"/>
          </a:p>
        </p:txBody>
      </p:sp>
      <p:sp>
        <p:nvSpPr>
          <p:cNvPr id="62" name="Rettangolo arrotondato 61"/>
          <p:cNvSpPr/>
          <p:nvPr/>
        </p:nvSpPr>
        <p:spPr>
          <a:xfrm>
            <a:off x="146461" y="548687"/>
            <a:ext cx="2697348" cy="195050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IT’S HAILSTONES AND FROST.  IT’S  2 DEGREES.</a:t>
            </a:r>
          </a:p>
          <a:p>
            <a:pPr algn="ctr"/>
            <a:endParaRPr lang="it-IT" dirty="0"/>
          </a:p>
          <a:p>
            <a:pPr algn="ctr"/>
            <a:endParaRPr lang="it-IT" dirty="0" smtClean="0"/>
          </a:p>
          <a:p>
            <a:pPr algn="ctr"/>
            <a:endParaRPr lang="it-IT" dirty="0"/>
          </a:p>
          <a:p>
            <a:pPr algn="ctr"/>
            <a:endParaRPr lang="it-IT" dirty="0" smtClean="0"/>
          </a:p>
          <a:p>
            <a:pPr algn="ctr"/>
            <a:endParaRPr lang="it-IT" dirty="0"/>
          </a:p>
        </p:txBody>
      </p:sp>
      <p:pic>
        <p:nvPicPr>
          <p:cNvPr id="2054" name="Picture 6" descr="Risultati immagini per TORRID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019677"/>
            <a:ext cx="1512168" cy="83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" name="Rettangolo arrotondato 2047"/>
          <p:cNvSpPr/>
          <p:nvPr/>
        </p:nvSpPr>
        <p:spPr>
          <a:xfrm>
            <a:off x="2699795" y="5141913"/>
            <a:ext cx="2399144" cy="16836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 smtClean="0"/>
              <a:t>IT’S FOGGY AND ICE .IT’S 9 DEGREES </a:t>
            </a:r>
          </a:p>
          <a:p>
            <a:pPr algn="ctr"/>
            <a:endParaRPr lang="it-IT" sz="2400" dirty="0"/>
          </a:p>
          <a:p>
            <a:pPr algn="ctr"/>
            <a:endParaRPr lang="it-IT" sz="2400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543" y="5977866"/>
            <a:ext cx="1437476" cy="82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" name="Rettangolo arrotondato 2048"/>
          <p:cNvSpPr/>
          <p:nvPr/>
        </p:nvSpPr>
        <p:spPr>
          <a:xfrm>
            <a:off x="1" y="5157193"/>
            <a:ext cx="2446276" cy="16836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 smtClean="0"/>
              <a:t>IT’S SUNNY.</a:t>
            </a:r>
          </a:p>
          <a:p>
            <a:pPr algn="ctr"/>
            <a:r>
              <a:rPr lang="it-IT" sz="2000" dirty="0" smtClean="0"/>
              <a:t> IT’S 18 DEGREES.</a:t>
            </a:r>
          </a:p>
          <a:p>
            <a:pPr algn="ctr"/>
            <a:endParaRPr lang="it-IT" sz="2000" dirty="0"/>
          </a:p>
          <a:p>
            <a:pPr algn="ctr"/>
            <a:endParaRPr lang="it-IT" sz="2000" dirty="0" smtClean="0"/>
          </a:p>
          <a:p>
            <a:pPr algn="ctr"/>
            <a:endParaRPr lang="it-IT" sz="2000" dirty="0" smtClean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27" y="5842230"/>
            <a:ext cx="1848223" cy="963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7" y="3647660"/>
            <a:ext cx="2084717" cy="102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3" name="Rettangolo arrotondato 2052"/>
          <p:cNvSpPr/>
          <p:nvPr/>
        </p:nvSpPr>
        <p:spPr>
          <a:xfrm>
            <a:off x="180029" y="2780928"/>
            <a:ext cx="2267756" cy="191164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 smtClean="0"/>
          </a:p>
          <a:p>
            <a:pPr algn="ctr"/>
            <a:r>
              <a:rPr lang="it-IT" dirty="0" smtClean="0"/>
              <a:t>IT’S THUNDER/ LIGHTNING AND HURRICANE. IT’S 5 DEGREES</a:t>
            </a:r>
          </a:p>
          <a:p>
            <a:pPr algn="ctr"/>
            <a:endParaRPr lang="it-IT" dirty="0"/>
          </a:p>
          <a:p>
            <a:pPr algn="ctr"/>
            <a:endParaRPr lang="it-IT" dirty="0" smtClean="0"/>
          </a:p>
          <a:p>
            <a:pPr algn="ctr"/>
            <a:endParaRPr lang="it-IT" dirty="0"/>
          </a:p>
          <a:p>
            <a:pPr algn="ctr"/>
            <a:endParaRPr lang="it-IT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70" y="3806667"/>
            <a:ext cx="1470484" cy="76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90" y="1215760"/>
            <a:ext cx="1799687" cy="115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50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31">
        <p14:window dir="vert"/>
      </p:transition>
    </mc:Choice>
    <mc:Fallback xmlns="">
      <p:transition spd="slow" advTm="16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pattFill prst="wave">
            <a:fgClr>
              <a:schemeClr val="accent1"/>
            </a:fgClr>
            <a:bgClr>
              <a:schemeClr val="accent5">
                <a:lumMod val="20000"/>
                <a:lumOff val="80000"/>
              </a:schemeClr>
            </a:bgClr>
          </a:pattFill>
        </p:spPr>
        <p:txBody>
          <a:bodyPr>
            <a:normAutofit/>
          </a:bodyPr>
          <a:lstStyle/>
          <a:p>
            <a:r>
              <a:rPr lang="it-IT" sz="6600" dirty="0" smtClean="0">
                <a:solidFill>
                  <a:srgbClr val="00B050"/>
                </a:solidFill>
                <a:latin typeface="Algerian" pitchFamily="82" charset="0"/>
              </a:rPr>
              <a:t>UNIT 2:</a:t>
            </a:r>
            <a:br>
              <a:rPr lang="it-IT" sz="6600" dirty="0" smtClean="0">
                <a:solidFill>
                  <a:srgbClr val="00B050"/>
                </a:solidFill>
                <a:latin typeface="Algerian" pitchFamily="82" charset="0"/>
              </a:rPr>
            </a:br>
            <a:r>
              <a:rPr lang="it-IT" sz="6600" dirty="0" smtClean="0">
                <a:solidFill>
                  <a:srgbClr val="00B050"/>
                </a:solidFill>
                <a:latin typeface="Algerian" pitchFamily="82" charset="0"/>
              </a:rPr>
              <a:t> </a:t>
            </a:r>
            <a:br>
              <a:rPr lang="it-IT" sz="6600" dirty="0" smtClean="0">
                <a:solidFill>
                  <a:srgbClr val="00B050"/>
                </a:solidFill>
                <a:latin typeface="Algerian" pitchFamily="82" charset="0"/>
              </a:rPr>
            </a:br>
            <a:r>
              <a:rPr lang="it-IT" sz="6600" dirty="0" smtClean="0">
                <a:solidFill>
                  <a:srgbClr val="00B050"/>
                </a:solidFill>
                <a:latin typeface="Algerian" pitchFamily="82" charset="0"/>
              </a:rPr>
              <a:t>LUCA LIKES LISTENING TO ROCK!</a:t>
            </a:r>
            <a:endParaRPr lang="it-IT" sz="6600" dirty="0">
              <a:solidFill>
                <a:srgbClr val="00B05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284520"/>
      </p:ext>
    </p:extLst>
  </p:cSld>
  <p:clrMapOvr>
    <a:masterClrMapping/>
  </p:clrMapOvr>
  <p:transition spd="slow" advTm="1179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sz="9600" dirty="0" smtClean="0">
                <a:solidFill>
                  <a:schemeClr val="accent1">
                    <a:lumMod val="50000"/>
                  </a:schemeClr>
                </a:solidFill>
              </a:rPr>
              <a:t>GRAMMAR</a:t>
            </a:r>
            <a:endParaRPr lang="it-IT" sz="9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367053" y="2133600"/>
            <a:ext cx="8625625" cy="3777622"/>
          </a:xfrm>
          <a:blipFill>
            <a:blip r:embed="rId3"/>
            <a:tile tx="0" ty="0" sx="100000" sy="100000" flip="none" algn="tl"/>
          </a:blip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sz="9600" dirty="0" smtClean="0">
                <a:solidFill>
                  <a:srgbClr val="FF0000"/>
                </a:solidFill>
              </a:rPr>
              <a:t> Ex: </a:t>
            </a:r>
            <a:r>
              <a:rPr lang="it-IT" sz="6200" dirty="0" smtClean="0">
                <a:solidFill>
                  <a:schemeClr val="tx1"/>
                </a:solidFill>
              </a:rPr>
              <a:t>I love </a:t>
            </a:r>
            <a:r>
              <a:rPr lang="it-IT" sz="6200" dirty="0" err="1" smtClean="0">
                <a:solidFill>
                  <a:schemeClr val="tx1"/>
                </a:solidFill>
              </a:rPr>
              <a:t>eating</a:t>
            </a:r>
            <a:r>
              <a:rPr lang="it-IT" sz="6200" dirty="0" smtClean="0">
                <a:solidFill>
                  <a:schemeClr val="tx1"/>
                </a:solidFill>
              </a:rPr>
              <a:t> </a:t>
            </a:r>
            <a:r>
              <a:rPr lang="it-IT" sz="6200" dirty="0" err="1" smtClean="0">
                <a:solidFill>
                  <a:schemeClr val="tx1"/>
                </a:solidFill>
              </a:rPr>
              <a:t>ice</a:t>
            </a:r>
            <a:r>
              <a:rPr lang="it-IT" sz="6200" dirty="0" smtClean="0">
                <a:solidFill>
                  <a:schemeClr val="tx1"/>
                </a:solidFill>
              </a:rPr>
              <a:t> </a:t>
            </a:r>
            <a:r>
              <a:rPr lang="it-IT" sz="6200" dirty="0" err="1" smtClean="0">
                <a:solidFill>
                  <a:schemeClr val="tx1"/>
                </a:solidFill>
              </a:rPr>
              <a:t>cream</a:t>
            </a:r>
            <a:endParaRPr lang="it-IT" sz="6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sz="6200" dirty="0">
                <a:solidFill>
                  <a:schemeClr val="tx1"/>
                </a:solidFill>
              </a:rPr>
              <a:t> </a:t>
            </a:r>
            <a:r>
              <a:rPr lang="it-IT" sz="6200" dirty="0" smtClean="0">
                <a:solidFill>
                  <a:schemeClr val="tx1"/>
                </a:solidFill>
              </a:rPr>
              <a:t>         I </a:t>
            </a:r>
            <a:r>
              <a:rPr lang="it-IT" sz="6200" dirty="0" err="1" smtClean="0">
                <a:solidFill>
                  <a:schemeClr val="tx1"/>
                </a:solidFill>
              </a:rPr>
              <a:t>like</a:t>
            </a:r>
            <a:r>
              <a:rPr lang="it-IT" sz="6200" dirty="0" smtClean="0">
                <a:solidFill>
                  <a:schemeClr val="tx1"/>
                </a:solidFill>
              </a:rPr>
              <a:t> </a:t>
            </a:r>
            <a:r>
              <a:rPr lang="it-IT" sz="6200" dirty="0" err="1" smtClean="0">
                <a:solidFill>
                  <a:schemeClr val="tx1"/>
                </a:solidFill>
              </a:rPr>
              <a:t>listening</a:t>
            </a:r>
            <a:r>
              <a:rPr lang="it-IT" sz="6200" dirty="0" smtClean="0">
                <a:solidFill>
                  <a:schemeClr val="tx1"/>
                </a:solidFill>
              </a:rPr>
              <a:t> to rap </a:t>
            </a:r>
          </a:p>
          <a:p>
            <a:pPr marL="0" indent="0">
              <a:buNone/>
            </a:pPr>
            <a:r>
              <a:rPr lang="it-IT" sz="6200" dirty="0">
                <a:solidFill>
                  <a:schemeClr val="tx1"/>
                </a:solidFill>
              </a:rPr>
              <a:t> </a:t>
            </a:r>
            <a:r>
              <a:rPr lang="it-IT" sz="6200" dirty="0" smtClean="0">
                <a:solidFill>
                  <a:schemeClr val="tx1"/>
                </a:solidFill>
              </a:rPr>
              <a:t>         I </a:t>
            </a:r>
            <a:r>
              <a:rPr lang="it-IT" sz="6200" dirty="0" err="1" smtClean="0">
                <a:solidFill>
                  <a:schemeClr val="tx1"/>
                </a:solidFill>
              </a:rPr>
              <a:t>don’t</a:t>
            </a:r>
            <a:r>
              <a:rPr lang="it-IT" sz="6200" dirty="0" smtClean="0">
                <a:solidFill>
                  <a:schemeClr val="tx1"/>
                </a:solidFill>
              </a:rPr>
              <a:t> </a:t>
            </a:r>
            <a:r>
              <a:rPr lang="it-IT" sz="6200" dirty="0" err="1" smtClean="0">
                <a:solidFill>
                  <a:schemeClr val="tx1"/>
                </a:solidFill>
              </a:rPr>
              <a:t>mind</a:t>
            </a:r>
            <a:r>
              <a:rPr lang="it-IT" sz="6200" dirty="0" smtClean="0">
                <a:solidFill>
                  <a:schemeClr val="tx1"/>
                </a:solidFill>
              </a:rPr>
              <a:t> </a:t>
            </a:r>
            <a:r>
              <a:rPr lang="it-IT" sz="6200" dirty="0" err="1" smtClean="0">
                <a:solidFill>
                  <a:schemeClr val="tx1"/>
                </a:solidFill>
              </a:rPr>
              <a:t>walking</a:t>
            </a:r>
            <a:r>
              <a:rPr lang="it-IT" sz="6200" dirty="0" smtClean="0">
                <a:solidFill>
                  <a:schemeClr val="tx1"/>
                </a:solidFill>
              </a:rPr>
              <a:t> to </a:t>
            </a:r>
            <a:r>
              <a:rPr lang="it-IT" sz="6200" dirty="0" err="1" smtClean="0">
                <a:solidFill>
                  <a:schemeClr val="tx1"/>
                </a:solidFill>
              </a:rPr>
              <a:t>school</a:t>
            </a:r>
            <a:endParaRPr lang="it-IT" sz="6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sz="6200" dirty="0">
                <a:solidFill>
                  <a:schemeClr val="tx1"/>
                </a:solidFill>
              </a:rPr>
              <a:t> </a:t>
            </a:r>
            <a:r>
              <a:rPr lang="it-IT" sz="6200" dirty="0" smtClean="0">
                <a:solidFill>
                  <a:schemeClr val="tx1"/>
                </a:solidFill>
              </a:rPr>
              <a:t>         I </a:t>
            </a:r>
            <a:r>
              <a:rPr lang="it-IT" sz="6200" dirty="0" err="1" smtClean="0">
                <a:solidFill>
                  <a:schemeClr val="tx1"/>
                </a:solidFill>
              </a:rPr>
              <a:t>don’t</a:t>
            </a:r>
            <a:r>
              <a:rPr lang="it-IT" sz="6200" dirty="0" smtClean="0">
                <a:solidFill>
                  <a:schemeClr val="tx1"/>
                </a:solidFill>
              </a:rPr>
              <a:t> </a:t>
            </a:r>
            <a:r>
              <a:rPr lang="it-IT" sz="6200" dirty="0" err="1" smtClean="0">
                <a:solidFill>
                  <a:schemeClr val="tx1"/>
                </a:solidFill>
              </a:rPr>
              <a:t>like</a:t>
            </a:r>
            <a:r>
              <a:rPr lang="it-IT" sz="6200" dirty="0" smtClean="0">
                <a:solidFill>
                  <a:schemeClr val="tx1"/>
                </a:solidFill>
              </a:rPr>
              <a:t> </a:t>
            </a:r>
            <a:r>
              <a:rPr lang="it-IT" sz="6200" dirty="0" err="1" smtClean="0">
                <a:solidFill>
                  <a:schemeClr val="tx1"/>
                </a:solidFill>
              </a:rPr>
              <a:t>doing</a:t>
            </a:r>
            <a:r>
              <a:rPr lang="it-IT" sz="6200" dirty="0" smtClean="0">
                <a:solidFill>
                  <a:schemeClr val="tx1"/>
                </a:solidFill>
              </a:rPr>
              <a:t> </a:t>
            </a:r>
            <a:r>
              <a:rPr lang="it-IT" sz="6200" dirty="0" err="1" smtClean="0">
                <a:solidFill>
                  <a:schemeClr val="tx1"/>
                </a:solidFill>
              </a:rPr>
              <a:t>homework</a:t>
            </a:r>
            <a:endParaRPr lang="it-IT" sz="6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sz="6200" dirty="0">
                <a:solidFill>
                  <a:schemeClr val="tx1"/>
                </a:solidFill>
              </a:rPr>
              <a:t> </a:t>
            </a:r>
            <a:r>
              <a:rPr lang="it-IT" sz="6200" dirty="0" smtClean="0">
                <a:solidFill>
                  <a:schemeClr val="tx1"/>
                </a:solidFill>
              </a:rPr>
              <a:t>         I </a:t>
            </a:r>
            <a:r>
              <a:rPr lang="it-IT" sz="6200" dirty="0" err="1" smtClean="0">
                <a:solidFill>
                  <a:schemeClr val="tx1"/>
                </a:solidFill>
              </a:rPr>
              <a:t>hate</a:t>
            </a:r>
            <a:r>
              <a:rPr lang="it-IT" sz="6200" dirty="0" smtClean="0">
                <a:solidFill>
                  <a:schemeClr val="tx1"/>
                </a:solidFill>
              </a:rPr>
              <a:t> </a:t>
            </a:r>
            <a:r>
              <a:rPr lang="it-IT" sz="6200" dirty="0" err="1" smtClean="0">
                <a:solidFill>
                  <a:schemeClr val="tx1"/>
                </a:solidFill>
              </a:rPr>
              <a:t>going</a:t>
            </a:r>
            <a:r>
              <a:rPr lang="it-IT" sz="6200" dirty="0" smtClean="0">
                <a:solidFill>
                  <a:schemeClr val="tx1"/>
                </a:solidFill>
              </a:rPr>
              <a:t> to the </a:t>
            </a:r>
            <a:r>
              <a:rPr lang="it-IT" sz="6200" dirty="0" err="1" smtClean="0">
                <a:solidFill>
                  <a:schemeClr val="tx1"/>
                </a:solidFill>
              </a:rPr>
              <a:t>dentist</a:t>
            </a:r>
            <a:r>
              <a:rPr lang="it-IT" sz="6200" dirty="0" smtClean="0">
                <a:solidFill>
                  <a:schemeClr val="tx1"/>
                </a:solidFill>
              </a:rPr>
              <a:t> </a:t>
            </a:r>
            <a:endParaRPr lang="it-IT" sz="62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365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780">
        <p14:vortex dir="r"/>
      </p:transition>
    </mc:Choice>
    <mc:Fallback xmlns="">
      <p:transition spd="slow" advTm="47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4699" y="3"/>
            <a:ext cx="6683765" cy="965915"/>
          </a:xfrm>
        </p:spPr>
        <p:txBody>
          <a:bodyPr>
            <a:normAutofit/>
          </a:bodyPr>
          <a:lstStyle/>
          <a:p>
            <a:r>
              <a:rPr lang="it-IT" sz="4400" dirty="0" smtClean="0">
                <a:solidFill>
                  <a:srgbClr val="FF0000"/>
                </a:solidFill>
              </a:rPr>
              <a:t>                   MUSIC  </a:t>
            </a:r>
            <a:endParaRPr lang="it-IT" sz="4400" dirty="0">
              <a:solidFill>
                <a:srgbClr val="FF0000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911960" y="3047412"/>
            <a:ext cx="3322749" cy="965916"/>
          </a:xfrm>
        </p:spPr>
        <p:txBody>
          <a:bodyPr>
            <a:normAutofit fontScale="92500" lnSpcReduction="10000"/>
          </a:bodyPr>
          <a:lstStyle/>
          <a:p>
            <a:r>
              <a:rPr lang="it-IT" sz="3200" dirty="0" err="1" smtClean="0"/>
              <a:t>Electric</a:t>
            </a:r>
            <a:r>
              <a:rPr lang="it-IT" sz="3200" dirty="0" smtClean="0"/>
              <a:t> </a:t>
            </a:r>
            <a:r>
              <a:rPr lang="it-IT" sz="3200" dirty="0" err="1" smtClean="0"/>
              <a:t>guitar-hearvy</a:t>
            </a:r>
            <a:r>
              <a:rPr lang="it-IT" sz="3200" dirty="0" smtClean="0"/>
              <a:t> metal</a:t>
            </a:r>
            <a:endParaRPr lang="it-IT" sz="3200" dirty="0"/>
          </a:p>
        </p:txBody>
      </p:sp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>
          <a:xfrm>
            <a:off x="3979574" y="4829578"/>
            <a:ext cx="3255135" cy="14037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dirty="0" err="1" smtClean="0"/>
              <a:t>Trumpet</a:t>
            </a:r>
            <a:r>
              <a:rPr lang="it-IT" sz="3200" dirty="0" smtClean="0"/>
              <a:t>-jazz</a:t>
            </a:r>
            <a:endParaRPr lang="it-IT" sz="320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011828" y="900662"/>
            <a:ext cx="4201733" cy="896819"/>
          </a:xfrm>
        </p:spPr>
        <p:txBody>
          <a:bodyPr/>
          <a:lstStyle/>
          <a:p>
            <a:r>
              <a:rPr lang="it-IT" sz="3200" dirty="0" err="1" smtClean="0"/>
              <a:t>Classical-violin</a:t>
            </a:r>
            <a:r>
              <a:rPr lang="it-IT" sz="3200" dirty="0" smtClean="0"/>
              <a:t> </a:t>
            </a:r>
            <a:endParaRPr lang="it-IT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309" y="406552"/>
            <a:ext cx="2163651" cy="1924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Risultati immagini per chitarra elettr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309" y="2459388"/>
            <a:ext cx="2163651" cy="21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tse1.mm.bing.net/th?&amp;id=OIP.Me0c19b24f78b9227c8a8bfb1d92e8193H0&amp;w=300&amp;h=241&amp;c=0&amp;pid=1.9&amp;rs=0&amp;p=0&amp;r=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825" y="4711410"/>
            <a:ext cx="1930623" cy="206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003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6018">
        <p14:glitter pattern="hexagon"/>
      </p:transition>
    </mc:Choice>
    <mc:Fallback xmlns="">
      <p:transition spd="slow" advTm="60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9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8|3|2.3|0.1|0.2|0.1|0.1|0.5|0.7|1.4|1.5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9|1|2.2|1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2|0.2|0.7|0.8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9|0.8|0.8|2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4777</TotalTime>
  <Words>599</Words>
  <Application>Microsoft Office PowerPoint</Application>
  <PresentationFormat>Presentazione su schermo (4:3)</PresentationFormat>
  <Paragraphs>214</Paragraphs>
  <Slides>35</Slides>
  <Notes>4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35</vt:i4>
      </vt:variant>
    </vt:vector>
  </HeadingPairs>
  <TitlesOfParts>
    <vt:vector size="46" baseType="lpstr">
      <vt:lpstr>Arial Unicode MS</vt:lpstr>
      <vt:lpstr>Algerian</vt:lpstr>
      <vt:lpstr>arial</vt:lpstr>
      <vt:lpstr>arial</vt:lpstr>
      <vt:lpstr>Arial Rounded MT Bold</vt:lpstr>
      <vt:lpstr>Calibri</vt:lpstr>
      <vt:lpstr>1_Tema di Office</vt:lpstr>
      <vt:lpstr>2_Tema di Office</vt:lpstr>
      <vt:lpstr>3_Tema di Office</vt:lpstr>
      <vt:lpstr>4_Tema di Office</vt:lpstr>
      <vt:lpstr>5_Tema di Office</vt:lpstr>
      <vt:lpstr>GET SMART 2  </vt:lpstr>
      <vt:lpstr>UNIT 1:   THE SUN IS SHINING!</vt:lpstr>
      <vt:lpstr>PRESENT SIMPLE</vt:lpstr>
      <vt:lpstr>INTERROGATIVE  FORM</vt:lpstr>
      <vt:lpstr>PRESENT CONTINUOUS</vt:lpstr>
      <vt:lpstr>Presentazione standard di PowerPoint</vt:lpstr>
      <vt:lpstr>UNIT 2:   LUCA LIKES LISTENING TO ROCK!</vt:lpstr>
      <vt:lpstr>GRAMMAR</vt:lpstr>
      <vt:lpstr>                   MUSIC  </vt:lpstr>
      <vt:lpstr>Drums-rap</vt:lpstr>
      <vt:lpstr>Presentazione standard di PowerPoint</vt:lpstr>
      <vt:lpstr>UNIT 3:   YOU WERE REALLY CUTE!</vt:lpstr>
      <vt:lpstr>Presentazione standard di PowerPoint</vt:lpstr>
      <vt:lpstr>GRAMMAR</vt:lpstr>
      <vt:lpstr>Presentazione standard di PowerPoint</vt:lpstr>
      <vt:lpstr>UNIT 4:   TOM WENT ON A PICNIC!</vt:lpstr>
      <vt:lpstr>Presentazione standard di PowerPoint</vt:lpstr>
      <vt:lpstr>UNIT 5:   DID LUCA ENJOY THE FILM?</vt:lpstr>
      <vt:lpstr>PAST SIMPLE DEI VERBI REGOLARI E IRREGOLARI </vt:lpstr>
      <vt:lpstr>Presentazione standard di PowerPoint</vt:lpstr>
      <vt:lpstr>UNIT 6:   WE’RE GOING ON A   SCHOOL TRIP!</vt:lpstr>
      <vt:lpstr>Presentazione standard di PowerPoint</vt:lpstr>
      <vt:lpstr>UNIT 7:   THE BUS IS SAFER!</vt:lpstr>
      <vt:lpstr>Presentazione standard di PowerPoint</vt:lpstr>
      <vt:lpstr>Presentazione standard di PowerPoint</vt:lpstr>
      <vt:lpstr>UNIT 8:   THE BIGGEST DEPARTMENT STORE!</vt:lpstr>
      <vt:lpstr>Presentazione standard di PowerPoint</vt:lpstr>
      <vt:lpstr>UNIT 9:   YOU MUST STAY TOGETHER!</vt:lpstr>
      <vt:lpstr>Presentazione standard di PowerPoint</vt:lpstr>
      <vt:lpstr>Presentazione standard di PowerPoint</vt:lpstr>
      <vt:lpstr>UNIT 10:   I HAVE TO TIDY MY BEDROOM!</vt:lpstr>
      <vt:lpstr>Presentazione standard di PowerPoint</vt:lpstr>
      <vt:lpstr>Presentazione standard di PowerPoint</vt:lpstr>
      <vt:lpstr>Presentazione standard di PowerPoint</vt:lpstr>
      <vt:lpstr>By…. 2°D!!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Luigi Sparapano</cp:lastModifiedBy>
  <cp:revision>489</cp:revision>
  <dcterms:created xsi:type="dcterms:W3CDTF">2016-11-11T16:46:29Z</dcterms:created>
  <dcterms:modified xsi:type="dcterms:W3CDTF">2018-01-07T19:18:27Z</dcterms:modified>
</cp:coreProperties>
</file>